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98" r:id="rId3"/>
    <p:sldId id="283" r:id="rId4"/>
    <p:sldId id="257" r:id="rId5"/>
    <p:sldId id="299" r:id="rId6"/>
    <p:sldId id="300" r:id="rId7"/>
    <p:sldId id="322" r:id="rId8"/>
    <p:sldId id="268" r:id="rId9"/>
    <p:sldId id="301" r:id="rId10"/>
    <p:sldId id="302" r:id="rId11"/>
    <p:sldId id="320" r:id="rId12"/>
    <p:sldId id="321" r:id="rId13"/>
    <p:sldId id="323" r:id="rId14"/>
    <p:sldId id="304" r:id="rId15"/>
    <p:sldId id="312" r:id="rId16"/>
    <p:sldId id="324" r:id="rId17"/>
    <p:sldId id="307" r:id="rId18"/>
    <p:sldId id="310" r:id="rId19"/>
    <p:sldId id="318" r:id="rId20"/>
    <p:sldId id="326" r:id="rId21"/>
    <p:sldId id="325" r:id="rId22"/>
    <p:sldId id="319" r:id="rId23"/>
    <p:sldId id="311" r:id="rId24"/>
    <p:sldId id="328" r:id="rId25"/>
    <p:sldId id="297" r:id="rId26"/>
    <p:sldId id="327" r:id="rId27"/>
    <p:sldId id="314" r:id="rId28"/>
    <p:sldId id="315" r:id="rId29"/>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4434" autoAdjust="0"/>
  </p:normalViewPr>
  <p:slideViewPr>
    <p:cSldViewPr snapToGrid="0">
      <p:cViewPr varScale="1">
        <p:scale>
          <a:sx n="57" d="100"/>
          <a:sy n="57" d="100"/>
        </p:scale>
        <p:origin x="1448"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B3B5D-1874-4BFC-8557-E8D557B84F4A}" type="datetimeFigureOut">
              <a:rPr lang="en-CA" smtClean="0"/>
              <a:t>27/10/2017</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B2ABEF-F26D-4FED-8A70-9B84CC0EA2D3}" type="slidenum">
              <a:rPr lang="en-CA" smtClean="0"/>
              <a:t>‹#›</a:t>
            </a:fld>
            <a:endParaRPr lang="en-CA"/>
          </a:p>
        </p:txBody>
      </p:sp>
    </p:spTree>
    <p:extLst>
      <p:ext uri="{BB962C8B-B14F-4D97-AF65-F5344CB8AC3E}">
        <p14:creationId xmlns:p14="http://schemas.microsoft.com/office/powerpoint/2010/main" val="1690638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Cristina replaces Maja </a:t>
            </a:r>
            <a:r>
              <a:rPr lang="en-CA" dirty="0" err="1"/>
              <a:t>Dozet</a:t>
            </a:r>
            <a:r>
              <a:rPr lang="en-CA" dirty="0"/>
              <a:t> on the bureau</a:t>
            </a:r>
          </a:p>
          <a:p>
            <a:endParaRPr lang="en-CA" dirty="0"/>
          </a:p>
        </p:txBody>
      </p:sp>
      <p:sp>
        <p:nvSpPr>
          <p:cNvPr id="4" name="Slide Number Placeholder 3"/>
          <p:cNvSpPr>
            <a:spLocks noGrp="1"/>
          </p:cNvSpPr>
          <p:nvPr>
            <p:ph type="sldNum" sz="quarter" idx="10"/>
          </p:nvPr>
        </p:nvSpPr>
        <p:spPr/>
        <p:txBody>
          <a:bodyPr/>
          <a:lstStyle/>
          <a:p>
            <a:fld id="{58B2ABEF-F26D-4FED-8A70-9B84CC0EA2D3}" type="slidenum">
              <a:rPr lang="en-CA" smtClean="0"/>
              <a:t>4</a:t>
            </a:fld>
            <a:endParaRPr lang="en-CA"/>
          </a:p>
        </p:txBody>
      </p:sp>
    </p:spTree>
    <p:extLst>
      <p:ext uri="{BB962C8B-B14F-4D97-AF65-F5344CB8AC3E}">
        <p14:creationId xmlns:p14="http://schemas.microsoft.com/office/powerpoint/2010/main" val="3629735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 we want to set a deadline for creation of the 2018 meeting website?</a:t>
            </a:r>
          </a:p>
        </p:txBody>
      </p:sp>
      <p:sp>
        <p:nvSpPr>
          <p:cNvPr id="4" name="Slide Number Placeholder 3"/>
          <p:cNvSpPr>
            <a:spLocks noGrp="1"/>
          </p:cNvSpPr>
          <p:nvPr>
            <p:ph type="sldNum" sz="quarter" idx="10"/>
          </p:nvPr>
        </p:nvSpPr>
        <p:spPr/>
        <p:txBody>
          <a:bodyPr/>
          <a:lstStyle/>
          <a:p>
            <a:fld id="{58B2ABEF-F26D-4FED-8A70-9B84CC0EA2D3}" type="slidenum">
              <a:rPr lang="en-CA" smtClean="0"/>
              <a:t>5</a:t>
            </a:fld>
            <a:endParaRPr lang="en-CA"/>
          </a:p>
        </p:txBody>
      </p:sp>
    </p:spTree>
    <p:extLst>
      <p:ext uri="{BB962C8B-B14F-4D97-AF65-F5344CB8AC3E}">
        <p14:creationId xmlns:p14="http://schemas.microsoft.com/office/powerpoint/2010/main" val="3299393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 we want to set a deadline for creation of the 2018 meeting website?</a:t>
            </a:r>
          </a:p>
        </p:txBody>
      </p:sp>
      <p:sp>
        <p:nvSpPr>
          <p:cNvPr id="4" name="Slide Number Placeholder 3"/>
          <p:cNvSpPr>
            <a:spLocks noGrp="1"/>
          </p:cNvSpPr>
          <p:nvPr>
            <p:ph type="sldNum" sz="quarter" idx="10"/>
          </p:nvPr>
        </p:nvSpPr>
        <p:spPr/>
        <p:txBody>
          <a:bodyPr/>
          <a:lstStyle/>
          <a:p>
            <a:fld id="{58B2ABEF-F26D-4FED-8A70-9B84CC0EA2D3}" type="slidenum">
              <a:rPr lang="en-CA" smtClean="0"/>
              <a:t>6</a:t>
            </a:fld>
            <a:endParaRPr lang="en-CA"/>
          </a:p>
        </p:txBody>
      </p:sp>
    </p:spTree>
    <p:extLst>
      <p:ext uri="{BB962C8B-B14F-4D97-AF65-F5344CB8AC3E}">
        <p14:creationId xmlns:p14="http://schemas.microsoft.com/office/powerpoint/2010/main" val="3029361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 we want to set a deadline for creation of the 2018 meeting website?</a:t>
            </a:r>
          </a:p>
        </p:txBody>
      </p:sp>
      <p:sp>
        <p:nvSpPr>
          <p:cNvPr id="4" name="Slide Number Placeholder 3"/>
          <p:cNvSpPr>
            <a:spLocks noGrp="1"/>
          </p:cNvSpPr>
          <p:nvPr>
            <p:ph type="sldNum" sz="quarter" idx="10"/>
          </p:nvPr>
        </p:nvSpPr>
        <p:spPr/>
        <p:txBody>
          <a:bodyPr/>
          <a:lstStyle/>
          <a:p>
            <a:fld id="{58B2ABEF-F26D-4FED-8A70-9B84CC0EA2D3}" type="slidenum">
              <a:rPr lang="en-CA" smtClean="0"/>
              <a:t>7</a:t>
            </a:fld>
            <a:endParaRPr lang="en-CA"/>
          </a:p>
        </p:txBody>
      </p:sp>
    </p:spTree>
    <p:extLst>
      <p:ext uri="{BB962C8B-B14F-4D97-AF65-F5344CB8AC3E}">
        <p14:creationId xmlns:p14="http://schemas.microsoft.com/office/powerpoint/2010/main" val="2338955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68DDCF-DBC9-44FC-8C6F-8145C3835D60}" type="datetimeFigureOut">
              <a:rPr lang="en-CA" smtClean="0"/>
              <a:t>27/10/2017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69905C-35D4-41AF-9D87-1C6D3CDFB471}" type="slidenum">
              <a:rPr lang="en-CA" smtClean="0"/>
              <a:t>‹#›</a:t>
            </a:fld>
            <a:endParaRPr lang="en-CA"/>
          </a:p>
        </p:txBody>
      </p:sp>
    </p:spTree>
    <p:extLst>
      <p:ext uri="{BB962C8B-B14F-4D97-AF65-F5344CB8AC3E}">
        <p14:creationId xmlns:p14="http://schemas.microsoft.com/office/powerpoint/2010/main" val="2719889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8DDCF-DBC9-44FC-8C6F-8145C3835D60}" type="datetimeFigureOut">
              <a:rPr lang="en-CA" smtClean="0"/>
              <a:t>27/10/2017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69905C-35D4-41AF-9D87-1C6D3CDFB471}" type="slidenum">
              <a:rPr lang="en-CA" smtClean="0"/>
              <a:t>‹#›</a:t>
            </a:fld>
            <a:endParaRPr lang="en-CA"/>
          </a:p>
        </p:txBody>
      </p:sp>
    </p:spTree>
    <p:extLst>
      <p:ext uri="{BB962C8B-B14F-4D97-AF65-F5344CB8AC3E}">
        <p14:creationId xmlns:p14="http://schemas.microsoft.com/office/powerpoint/2010/main" val="1674230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8DDCF-DBC9-44FC-8C6F-8145C3835D60}" type="datetimeFigureOut">
              <a:rPr lang="en-CA" smtClean="0"/>
              <a:t>27/10/2017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69905C-35D4-41AF-9D87-1C6D3CDFB471}" type="slidenum">
              <a:rPr lang="en-CA" smtClean="0"/>
              <a:t>‹#›</a:t>
            </a:fld>
            <a:endParaRPr lang="en-CA"/>
          </a:p>
        </p:txBody>
      </p:sp>
    </p:spTree>
    <p:extLst>
      <p:ext uri="{BB962C8B-B14F-4D97-AF65-F5344CB8AC3E}">
        <p14:creationId xmlns:p14="http://schemas.microsoft.com/office/powerpoint/2010/main" val="2629020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8DDCF-DBC9-44FC-8C6F-8145C3835D60}" type="datetimeFigureOut">
              <a:rPr lang="en-CA" smtClean="0"/>
              <a:t>27/10/2017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69905C-35D4-41AF-9D87-1C6D3CDFB471}" type="slidenum">
              <a:rPr lang="en-CA" smtClean="0"/>
              <a:t>‹#›</a:t>
            </a:fld>
            <a:endParaRPr lang="en-CA"/>
          </a:p>
        </p:txBody>
      </p:sp>
    </p:spTree>
    <p:extLst>
      <p:ext uri="{BB962C8B-B14F-4D97-AF65-F5344CB8AC3E}">
        <p14:creationId xmlns:p14="http://schemas.microsoft.com/office/powerpoint/2010/main" val="153315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68DDCF-DBC9-44FC-8C6F-8145C3835D60}" type="datetimeFigureOut">
              <a:rPr lang="en-CA" smtClean="0"/>
              <a:t>27/10/2017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69905C-35D4-41AF-9D87-1C6D3CDFB471}" type="slidenum">
              <a:rPr lang="en-CA" smtClean="0"/>
              <a:t>‹#›</a:t>
            </a:fld>
            <a:endParaRPr lang="en-CA"/>
          </a:p>
        </p:txBody>
      </p:sp>
    </p:spTree>
    <p:extLst>
      <p:ext uri="{BB962C8B-B14F-4D97-AF65-F5344CB8AC3E}">
        <p14:creationId xmlns:p14="http://schemas.microsoft.com/office/powerpoint/2010/main" val="4058762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68DDCF-DBC9-44FC-8C6F-8145C3835D60}" type="datetimeFigureOut">
              <a:rPr lang="en-CA" smtClean="0"/>
              <a:t>27/10/2017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569905C-35D4-41AF-9D87-1C6D3CDFB471}" type="slidenum">
              <a:rPr lang="en-CA" smtClean="0"/>
              <a:t>‹#›</a:t>
            </a:fld>
            <a:endParaRPr lang="en-CA"/>
          </a:p>
        </p:txBody>
      </p:sp>
    </p:spTree>
    <p:extLst>
      <p:ext uri="{BB962C8B-B14F-4D97-AF65-F5344CB8AC3E}">
        <p14:creationId xmlns:p14="http://schemas.microsoft.com/office/powerpoint/2010/main" val="2950944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68DDCF-DBC9-44FC-8C6F-8145C3835D60}" type="datetimeFigureOut">
              <a:rPr lang="en-CA" smtClean="0"/>
              <a:t>27/10/2017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569905C-35D4-41AF-9D87-1C6D3CDFB471}" type="slidenum">
              <a:rPr lang="en-CA" smtClean="0"/>
              <a:t>‹#›</a:t>
            </a:fld>
            <a:endParaRPr lang="en-CA"/>
          </a:p>
        </p:txBody>
      </p:sp>
    </p:spTree>
    <p:extLst>
      <p:ext uri="{BB962C8B-B14F-4D97-AF65-F5344CB8AC3E}">
        <p14:creationId xmlns:p14="http://schemas.microsoft.com/office/powerpoint/2010/main" val="1995157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68DDCF-DBC9-44FC-8C6F-8145C3835D60}" type="datetimeFigureOut">
              <a:rPr lang="en-CA" smtClean="0"/>
              <a:t>27/10/2017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569905C-35D4-41AF-9D87-1C6D3CDFB471}" type="slidenum">
              <a:rPr lang="en-CA" smtClean="0"/>
              <a:t>‹#›</a:t>
            </a:fld>
            <a:endParaRPr lang="en-CA"/>
          </a:p>
        </p:txBody>
      </p:sp>
    </p:spTree>
    <p:extLst>
      <p:ext uri="{BB962C8B-B14F-4D97-AF65-F5344CB8AC3E}">
        <p14:creationId xmlns:p14="http://schemas.microsoft.com/office/powerpoint/2010/main" val="1063914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8DDCF-DBC9-44FC-8C6F-8145C3835D60}" type="datetimeFigureOut">
              <a:rPr lang="en-CA" smtClean="0"/>
              <a:t>27/10/2017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569905C-35D4-41AF-9D87-1C6D3CDFB471}" type="slidenum">
              <a:rPr lang="en-CA" smtClean="0"/>
              <a:t>‹#›</a:t>
            </a:fld>
            <a:endParaRPr lang="en-CA"/>
          </a:p>
        </p:txBody>
      </p:sp>
    </p:spTree>
    <p:extLst>
      <p:ext uri="{BB962C8B-B14F-4D97-AF65-F5344CB8AC3E}">
        <p14:creationId xmlns:p14="http://schemas.microsoft.com/office/powerpoint/2010/main" val="2137781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68DDCF-DBC9-44FC-8C6F-8145C3835D60}" type="datetimeFigureOut">
              <a:rPr lang="en-CA" smtClean="0"/>
              <a:t>27/10/2017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569905C-35D4-41AF-9D87-1C6D3CDFB471}" type="slidenum">
              <a:rPr lang="en-CA" smtClean="0"/>
              <a:t>‹#›</a:t>
            </a:fld>
            <a:endParaRPr lang="en-CA"/>
          </a:p>
        </p:txBody>
      </p:sp>
    </p:spTree>
    <p:extLst>
      <p:ext uri="{BB962C8B-B14F-4D97-AF65-F5344CB8AC3E}">
        <p14:creationId xmlns:p14="http://schemas.microsoft.com/office/powerpoint/2010/main" val="1617627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68DDCF-DBC9-44FC-8C6F-8145C3835D60}" type="datetimeFigureOut">
              <a:rPr lang="en-CA" smtClean="0"/>
              <a:t>27/10/2017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569905C-35D4-41AF-9D87-1C6D3CDFB471}" type="slidenum">
              <a:rPr lang="en-CA" smtClean="0"/>
              <a:t>‹#›</a:t>
            </a:fld>
            <a:endParaRPr lang="en-CA"/>
          </a:p>
        </p:txBody>
      </p:sp>
    </p:spTree>
    <p:extLst>
      <p:ext uri="{BB962C8B-B14F-4D97-AF65-F5344CB8AC3E}">
        <p14:creationId xmlns:p14="http://schemas.microsoft.com/office/powerpoint/2010/main" val="212269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68DDCF-DBC9-44FC-8C6F-8145C3835D60}" type="datetimeFigureOut">
              <a:rPr lang="en-CA" smtClean="0"/>
              <a:t>27/10/2017</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69905C-35D4-41AF-9D87-1C6D3CDFB471}" type="slidenum">
              <a:rPr lang="en-CA" smtClean="0"/>
              <a:t>‹#›</a:t>
            </a:fld>
            <a:endParaRPr lang="en-CA"/>
          </a:p>
        </p:txBody>
      </p:sp>
    </p:spTree>
    <p:extLst>
      <p:ext uri="{BB962C8B-B14F-4D97-AF65-F5344CB8AC3E}">
        <p14:creationId xmlns:p14="http://schemas.microsoft.com/office/powerpoint/2010/main" val="1002439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12.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2.xml"/><Relationship Id="rId5" Type="http://schemas.openxmlformats.org/officeDocument/2006/relationships/tags" Target="../tags/tag46.xml"/><Relationship Id="rId4" Type="http://schemas.openxmlformats.org/officeDocument/2006/relationships/tags" Target="../tags/tag4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xml"/><Relationship Id="rId5" Type="http://schemas.openxmlformats.org/officeDocument/2006/relationships/tags" Target="../tags/tag6.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s>
</file>

<file path=ppt/slides/_rels/slide9.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6814" y="1122363"/>
            <a:ext cx="8350370" cy="2387600"/>
          </a:xfrm>
        </p:spPr>
        <p:txBody>
          <a:bodyPr>
            <a:normAutofit/>
          </a:bodyPr>
          <a:lstStyle/>
          <a:p>
            <a:r>
              <a:rPr lang="en-CA" sz="4400" b="1" dirty="0"/>
              <a:t>Next meeting</a:t>
            </a:r>
          </a:p>
        </p:txBody>
      </p:sp>
      <p:sp>
        <p:nvSpPr>
          <p:cNvPr id="3" name="Subtitle 2"/>
          <p:cNvSpPr>
            <a:spLocks noGrp="1"/>
          </p:cNvSpPr>
          <p:nvPr>
            <p:ph type="subTitle" idx="1"/>
          </p:nvPr>
        </p:nvSpPr>
        <p:spPr>
          <a:xfrm>
            <a:off x="1143000" y="3602038"/>
            <a:ext cx="6858000" cy="987215"/>
          </a:xfrm>
        </p:spPr>
        <p:txBody>
          <a:bodyPr>
            <a:normAutofit/>
          </a:bodyPr>
          <a:lstStyle/>
          <a:p>
            <a:r>
              <a:rPr lang="en-US" sz="2800" b="1" dirty="0">
                <a:latin typeface="+mj-lt"/>
              </a:rPr>
              <a:t>33</a:t>
            </a:r>
            <a:r>
              <a:rPr lang="en-US" sz="2800" b="1" baseline="30000" dirty="0">
                <a:latin typeface="+mj-lt"/>
              </a:rPr>
              <a:t>rd</a:t>
            </a:r>
            <a:r>
              <a:rPr lang="en-US" sz="2800" b="1" dirty="0">
                <a:latin typeface="+mj-lt"/>
              </a:rPr>
              <a:t>  Voorburg Group Meeting</a:t>
            </a:r>
          </a:p>
        </p:txBody>
      </p:sp>
      <p:sp>
        <p:nvSpPr>
          <p:cNvPr id="4" name="Rectangle 3"/>
          <p:cNvSpPr/>
          <p:nvPr/>
        </p:nvSpPr>
        <p:spPr>
          <a:xfrm>
            <a:off x="875580" y="5033188"/>
            <a:ext cx="7392837" cy="923330"/>
          </a:xfrm>
          <a:prstGeom prst="rect">
            <a:avLst/>
          </a:prstGeom>
        </p:spPr>
        <p:txBody>
          <a:bodyPr wrap="square">
            <a:spAutoFit/>
          </a:bodyPr>
          <a:lstStyle/>
          <a:p>
            <a:pPr lvl="0" algn="ctr">
              <a:lnSpc>
                <a:spcPct val="90000"/>
              </a:lnSpc>
            </a:pPr>
            <a:r>
              <a:rPr lang="en-US" sz="2000" b="1" dirty="0">
                <a:solidFill>
                  <a:prstClr val="black"/>
                </a:solidFill>
                <a:latin typeface="+mj-lt"/>
              </a:rPr>
              <a:t>Presented by</a:t>
            </a:r>
          </a:p>
          <a:p>
            <a:pPr lvl="0" algn="ctr">
              <a:lnSpc>
                <a:spcPct val="90000"/>
              </a:lnSpc>
            </a:pPr>
            <a:r>
              <a:rPr lang="en-US" sz="2000" b="1" dirty="0" err="1">
                <a:solidFill>
                  <a:prstClr val="black"/>
                </a:solidFill>
                <a:latin typeface="+mj-lt"/>
              </a:rPr>
              <a:t>Jakob</a:t>
            </a:r>
            <a:r>
              <a:rPr lang="en-US" sz="2000" b="1" dirty="0">
                <a:solidFill>
                  <a:prstClr val="black"/>
                </a:solidFill>
                <a:latin typeface="+mj-lt"/>
              </a:rPr>
              <a:t> </a:t>
            </a:r>
            <a:r>
              <a:rPr lang="en-US" sz="2000" b="1" dirty="0" err="1">
                <a:solidFill>
                  <a:prstClr val="black"/>
                </a:solidFill>
                <a:latin typeface="+mj-lt"/>
              </a:rPr>
              <a:t>Kalko</a:t>
            </a:r>
            <a:r>
              <a:rPr lang="en-US" sz="2000" b="1" dirty="0">
                <a:solidFill>
                  <a:prstClr val="black"/>
                </a:solidFill>
                <a:latin typeface="+mj-lt"/>
              </a:rPr>
              <a:t> and Mary Beth Garneau, Voorburg Group Co-Chairs</a:t>
            </a:r>
          </a:p>
          <a:p>
            <a:pPr lvl="0" algn="ctr">
              <a:lnSpc>
                <a:spcPct val="90000"/>
              </a:lnSpc>
            </a:pPr>
            <a:r>
              <a:rPr lang="en-US" sz="2000" b="1" dirty="0">
                <a:solidFill>
                  <a:prstClr val="black"/>
                </a:solidFill>
                <a:latin typeface="+mj-lt"/>
              </a:rPr>
              <a:t>October 27, 2017</a:t>
            </a:r>
          </a:p>
        </p:txBody>
      </p:sp>
    </p:spTree>
    <p:extLst>
      <p:ext uri="{BB962C8B-B14F-4D97-AF65-F5344CB8AC3E}">
        <p14:creationId xmlns:p14="http://schemas.microsoft.com/office/powerpoint/2010/main" val="3234583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Proposed Agenda (3 of 3)</a:t>
            </a:r>
          </a:p>
        </p:txBody>
      </p:sp>
      <p:sp>
        <p:nvSpPr>
          <p:cNvPr id="11" name="Content Placeholder 10"/>
          <p:cNvSpPr>
            <a:spLocks noGrp="1"/>
          </p:cNvSpPr>
          <p:nvPr>
            <p:ph idx="1"/>
          </p:nvPr>
        </p:nvSpPr>
        <p:spPr/>
        <p:txBody>
          <a:bodyPr/>
          <a:lstStyle/>
          <a:p>
            <a:pPr marL="0" indent="0">
              <a:buNone/>
            </a:pPr>
            <a:r>
              <a:rPr lang="en-CA" dirty="0"/>
              <a:t> </a:t>
            </a:r>
          </a:p>
        </p:txBody>
      </p:sp>
      <p:sp>
        <p:nvSpPr>
          <p:cNvPr id="7" name="Rectangle 6"/>
          <p:cNvSpPr/>
          <p:nvPr>
            <p:custDataLst>
              <p:tags r:id="rId1"/>
            </p:custDataLst>
          </p:nvPr>
        </p:nvSpPr>
        <p:spPr>
          <a:xfrm>
            <a:off x="675189" y="1379948"/>
            <a:ext cx="571500" cy="571500"/>
          </a:xfrm>
          <a:prstGeom prst="rect">
            <a:avLst/>
          </a:prstGeom>
          <a:solidFill>
            <a:srgbClr val="4280D5"/>
          </a:solidFill>
          <a:ln w="19050">
            <a:solidFill>
              <a:srgbClr val="4280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8</a:t>
            </a:r>
          </a:p>
        </p:txBody>
      </p:sp>
      <p:sp>
        <p:nvSpPr>
          <p:cNvPr id="8" name="TextBox 7"/>
          <p:cNvSpPr txBox="1"/>
          <p:nvPr>
            <p:custDataLst>
              <p:tags r:id="rId2"/>
            </p:custDataLst>
          </p:nvPr>
        </p:nvSpPr>
        <p:spPr>
          <a:xfrm>
            <a:off x="1246689" y="1379948"/>
            <a:ext cx="7336047" cy="1573728"/>
          </a:xfrm>
          <a:prstGeom prst="rect">
            <a:avLst/>
          </a:prstGeom>
          <a:noFill/>
          <a:ln w="19050">
            <a:solidFill>
              <a:srgbClr val="4280D5"/>
            </a:solidFill>
          </a:ln>
        </p:spPr>
        <p:txBody>
          <a:bodyPr wrap="none" rtlCol="0" anchor="t">
            <a:noAutofit/>
          </a:bodyPr>
          <a:lstStyle/>
          <a:p>
            <a:r>
              <a:rPr lang="en-CA" dirty="0">
                <a:solidFill>
                  <a:prstClr val="black">
                    <a:lumMod val="65000"/>
                    <a:lumOff val="35000"/>
                  </a:prstClr>
                </a:solidFill>
                <a:cs typeface="Arial" pitchFamily="34" charset="0"/>
              </a:rPr>
              <a:t>Task Force on Website and Communications</a:t>
            </a:r>
          </a:p>
        </p:txBody>
      </p:sp>
      <p:sp>
        <p:nvSpPr>
          <p:cNvPr id="12" name="TextBox 11"/>
          <p:cNvSpPr txBox="1"/>
          <p:nvPr/>
        </p:nvSpPr>
        <p:spPr>
          <a:xfrm>
            <a:off x="1664193" y="1722018"/>
            <a:ext cx="6918541" cy="1200329"/>
          </a:xfrm>
          <a:prstGeom prst="rect">
            <a:avLst/>
          </a:prstGeom>
          <a:noFill/>
        </p:spPr>
        <p:txBody>
          <a:bodyPr wrap="square" rtlCol="0">
            <a:spAutoFit/>
          </a:bodyPr>
          <a:lstStyle/>
          <a:p>
            <a:pPr marL="285750" indent="-285750">
              <a:buFont typeface="Arial" panose="020B0604020202020204" pitchFamily="34" charset="0"/>
              <a:buChar char="•"/>
            </a:pPr>
            <a:r>
              <a:rPr lang="en-CA" dirty="0"/>
              <a:t>Current members include Lucy </a:t>
            </a:r>
            <a:r>
              <a:rPr lang="en-CA" dirty="0" err="1"/>
              <a:t>Opsitnik</a:t>
            </a:r>
            <a:r>
              <a:rPr lang="en-CA" dirty="0"/>
              <a:t> (Canada), Andrew Baer (US Census), John Jeremy (UK), Salvatore </a:t>
            </a:r>
            <a:r>
              <a:rPr lang="en-CA" dirty="0" err="1"/>
              <a:t>Filberti</a:t>
            </a:r>
            <a:r>
              <a:rPr lang="en-CA" dirty="0"/>
              <a:t> (Italy)</a:t>
            </a:r>
          </a:p>
          <a:p>
            <a:pPr marL="285750" indent="-285750">
              <a:buFont typeface="Arial" panose="020B0604020202020204" pitchFamily="34" charset="0"/>
              <a:buChar char="•"/>
            </a:pPr>
            <a:r>
              <a:rPr lang="en-CA" dirty="0"/>
              <a:t>Continue enhancements to the website and set up collaborative workspace on UNECE Wiki</a:t>
            </a:r>
          </a:p>
        </p:txBody>
      </p:sp>
      <p:sp>
        <p:nvSpPr>
          <p:cNvPr id="14" name="Rectangle 13"/>
          <p:cNvSpPr/>
          <p:nvPr>
            <p:custDataLst>
              <p:tags r:id="rId3"/>
            </p:custDataLst>
          </p:nvPr>
        </p:nvSpPr>
        <p:spPr>
          <a:xfrm>
            <a:off x="675189" y="2998723"/>
            <a:ext cx="571500" cy="571500"/>
          </a:xfrm>
          <a:prstGeom prst="rect">
            <a:avLst/>
          </a:prstGeom>
          <a:solidFill>
            <a:srgbClr val="4280D5"/>
          </a:solidFill>
          <a:ln w="19050">
            <a:solidFill>
              <a:srgbClr val="4280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9</a:t>
            </a:r>
          </a:p>
        </p:txBody>
      </p:sp>
      <p:sp>
        <p:nvSpPr>
          <p:cNvPr id="15" name="TextBox 14"/>
          <p:cNvSpPr txBox="1"/>
          <p:nvPr>
            <p:custDataLst>
              <p:tags r:id="rId4"/>
            </p:custDataLst>
          </p:nvPr>
        </p:nvSpPr>
        <p:spPr>
          <a:xfrm>
            <a:off x="1246689" y="2998723"/>
            <a:ext cx="7336047" cy="1408221"/>
          </a:xfrm>
          <a:prstGeom prst="rect">
            <a:avLst/>
          </a:prstGeom>
          <a:noFill/>
          <a:ln w="19050">
            <a:solidFill>
              <a:srgbClr val="4280D5"/>
            </a:solidFill>
          </a:ln>
        </p:spPr>
        <p:txBody>
          <a:bodyPr wrap="none" rtlCol="0" anchor="t">
            <a:noAutofit/>
          </a:bodyPr>
          <a:lstStyle/>
          <a:p>
            <a:r>
              <a:rPr lang="en-US" dirty="0">
                <a:solidFill>
                  <a:prstClr val="black">
                    <a:lumMod val="65000"/>
                    <a:lumOff val="35000"/>
                  </a:prstClr>
                </a:solidFill>
                <a:cs typeface="Arial" pitchFamily="34" charset="0"/>
              </a:rPr>
              <a:t>Task Force on CDF</a:t>
            </a:r>
          </a:p>
        </p:txBody>
      </p:sp>
      <p:sp>
        <p:nvSpPr>
          <p:cNvPr id="3" name="TextBox 2"/>
          <p:cNvSpPr txBox="1"/>
          <p:nvPr/>
        </p:nvSpPr>
        <p:spPr>
          <a:xfrm>
            <a:off x="1615856" y="3217681"/>
            <a:ext cx="6663848" cy="1754326"/>
          </a:xfrm>
          <a:prstGeom prst="rect">
            <a:avLst/>
          </a:prstGeom>
          <a:noFill/>
        </p:spPr>
        <p:txBody>
          <a:bodyPr wrap="square" rtlCol="0">
            <a:spAutoFit/>
          </a:bodyPr>
          <a:lstStyle/>
          <a:p>
            <a:pPr marL="285750" indent="-285750">
              <a:buFont typeface="Arial" panose="020B0604020202020204" pitchFamily="34" charset="0"/>
              <a:buChar char="•"/>
            </a:pPr>
            <a:r>
              <a:rPr lang="en-CA" dirty="0"/>
              <a:t>Current members include </a:t>
            </a:r>
            <a:r>
              <a:rPr lang="en-CA" dirty="0" err="1"/>
              <a:t>Dorothee</a:t>
            </a:r>
            <a:r>
              <a:rPr lang="en-CA" dirty="0"/>
              <a:t> </a:t>
            </a:r>
            <a:r>
              <a:rPr lang="en-CA" dirty="0" err="1"/>
              <a:t>Blang</a:t>
            </a:r>
            <a:r>
              <a:rPr lang="en-CA" dirty="0"/>
              <a:t> (Germany), Jakob Kalko ( Norway), Marcus </a:t>
            </a:r>
            <a:r>
              <a:rPr lang="en-CA" dirty="0" err="1"/>
              <a:t>Friden</a:t>
            </a:r>
            <a:r>
              <a:rPr lang="en-CA" dirty="0"/>
              <a:t> (Sweden) Bonnie Murphy (US), Erika Barrera (Chile), Kat Pegler(UK)</a:t>
            </a:r>
          </a:p>
          <a:p>
            <a:pPr marL="285750" lvl="1" indent="-285750">
              <a:buFont typeface="Arial" panose="020B0604020202020204" pitchFamily="34" charset="0"/>
              <a:buChar char="•"/>
            </a:pPr>
            <a:r>
              <a:rPr lang="en-CA" dirty="0"/>
              <a:t>Finalize CDF and  Prepare summary guide</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
        <p:nvSpPr>
          <p:cNvPr id="16" name="Rectangle 15"/>
          <p:cNvSpPr/>
          <p:nvPr>
            <p:custDataLst>
              <p:tags r:id="rId5"/>
            </p:custDataLst>
          </p:nvPr>
        </p:nvSpPr>
        <p:spPr>
          <a:xfrm>
            <a:off x="574734" y="4441271"/>
            <a:ext cx="571500" cy="571500"/>
          </a:xfrm>
          <a:prstGeom prst="rect">
            <a:avLst/>
          </a:prstGeom>
          <a:solidFill>
            <a:srgbClr val="4280D5"/>
          </a:solidFill>
          <a:ln w="19050">
            <a:solidFill>
              <a:srgbClr val="4280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10</a:t>
            </a:r>
          </a:p>
        </p:txBody>
      </p:sp>
      <p:sp>
        <p:nvSpPr>
          <p:cNvPr id="17" name="TextBox 16"/>
          <p:cNvSpPr txBox="1"/>
          <p:nvPr>
            <p:custDataLst>
              <p:tags r:id="rId6"/>
            </p:custDataLst>
          </p:nvPr>
        </p:nvSpPr>
        <p:spPr>
          <a:xfrm>
            <a:off x="1246687" y="4441270"/>
            <a:ext cx="7336047" cy="1758951"/>
          </a:xfrm>
          <a:prstGeom prst="rect">
            <a:avLst/>
          </a:prstGeom>
          <a:noFill/>
          <a:ln w="19050">
            <a:solidFill>
              <a:srgbClr val="4280D5"/>
            </a:solidFill>
          </a:ln>
        </p:spPr>
        <p:txBody>
          <a:bodyPr wrap="none" rtlCol="0" anchor="t">
            <a:noAutofit/>
          </a:bodyPr>
          <a:lstStyle/>
          <a:p>
            <a:r>
              <a:rPr lang="en-US" dirty="0">
                <a:solidFill>
                  <a:prstClr val="black">
                    <a:lumMod val="65000"/>
                    <a:lumOff val="35000"/>
                  </a:prstClr>
                </a:solidFill>
                <a:cs typeface="Arial" pitchFamily="34" charset="0"/>
              </a:rPr>
              <a:t>Task Force on Wholesale Trade Issues</a:t>
            </a:r>
          </a:p>
        </p:txBody>
      </p:sp>
      <p:sp>
        <p:nvSpPr>
          <p:cNvPr id="13" name="TextBox 12"/>
          <p:cNvSpPr txBox="1"/>
          <p:nvPr/>
        </p:nvSpPr>
        <p:spPr>
          <a:xfrm>
            <a:off x="1615856" y="4619904"/>
            <a:ext cx="7208698" cy="2031325"/>
          </a:xfrm>
          <a:prstGeom prst="rect">
            <a:avLst/>
          </a:prstGeom>
          <a:noFill/>
        </p:spPr>
        <p:txBody>
          <a:bodyPr wrap="square" rtlCol="0">
            <a:spAutoFit/>
          </a:bodyPr>
          <a:lstStyle/>
          <a:p>
            <a:pPr marL="285750" indent="-285750">
              <a:buFont typeface="Arial" panose="020B0604020202020204" pitchFamily="34" charset="0"/>
              <a:buChar char="•"/>
            </a:pPr>
            <a:r>
              <a:rPr lang="en-CA" dirty="0"/>
              <a:t>Review Wholesale Issues paper from 2012 meeting (Warsaw) by countries who are developing or have recently developed WSPPIs to evaluate if solutions have been found or new issues have arisen. The Task Force will recommend next steps regarding the need for a refreshed issue paper or a sector paper.</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86393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7955"/>
            <a:ext cx="7886700" cy="1325563"/>
          </a:xfrm>
        </p:spPr>
        <p:txBody>
          <a:bodyPr/>
          <a:lstStyle/>
          <a:p>
            <a:r>
              <a:rPr lang="en-CA" dirty="0"/>
              <a:t>Description of tasks</a:t>
            </a:r>
          </a:p>
        </p:txBody>
      </p:sp>
      <p:sp>
        <p:nvSpPr>
          <p:cNvPr id="3" name="Content Placeholder 2"/>
          <p:cNvSpPr>
            <a:spLocks noGrp="1"/>
          </p:cNvSpPr>
          <p:nvPr>
            <p:ph idx="1"/>
          </p:nvPr>
        </p:nvSpPr>
        <p:spPr/>
        <p:txBody>
          <a:bodyPr/>
          <a:lstStyle/>
          <a:p>
            <a:pPr marL="0" indent="0">
              <a:buNone/>
            </a:pPr>
            <a:r>
              <a:rPr lang="en-CA" dirty="0"/>
              <a:t> </a:t>
            </a:r>
          </a:p>
        </p:txBody>
      </p:sp>
      <p:sp>
        <p:nvSpPr>
          <p:cNvPr id="14" name="Snip Single Corner Rectangle 13"/>
          <p:cNvSpPr/>
          <p:nvPr>
            <p:custDataLst>
              <p:tags r:id="rId1"/>
            </p:custDataLst>
          </p:nvPr>
        </p:nvSpPr>
        <p:spPr>
          <a:xfrm>
            <a:off x="628650" y="1720145"/>
            <a:ext cx="1905000" cy="1084967"/>
          </a:xfrm>
          <a:prstGeom prst="snip1Rect">
            <a:avLst/>
          </a:prstGeom>
          <a:solidFill>
            <a:srgbClr val="428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cs typeface="Arial" pitchFamily="34" charset="0"/>
              </a:rPr>
              <a:t>SESSION LEADER</a:t>
            </a:r>
          </a:p>
        </p:txBody>
      </p:sp>
      <p:sp>
        <p:nvSpPr>
          <p:cNvPr id="25" name="Rectangle 24"/>
          <p:cNvSpPr/>
          <p:nvPr/>
        </p:nvSpPr>
        <p:spPr>
          <a:xfrm>
            <a:off x="2628900" y="1720145"/>
            <a:ext cx="5905500" cy="1084967"/>
          </a:xfrm>
          <a:prstGeom prst="rect">
            <a:avLst/>
          </a:prstGeom>
        </p:spPr>
        <p:txBody>
          <a:bodyPr wrap="square" anchor="ctr">
            <a:noAutofit/>
          </a:bodyPr>
          <a:lstStyle/>
          <a:p>
            <a:r>
              <a:rPr lang="en-US" sz="1500" dirty="0">
                <a:solidFill>
                  <a:schemeClr val="tx1">
                    <a:lumMod val="65000"/>
                    <a:lumOff val="35000"/>
                  </a:schemeClr>
                </a:solidFill>
                <a:latin typeface="+mj-lt"/>
                <a:cs typeface="Arial" pitchFamily="34" charset="0"/>
              </a:rPr>
              <a:t>Plans and coordinates session in advance of the meeting. Communicates with the co-chairs and the session participants. Introduces the session, provides consolidated information on classification for industry sessions and leads discussion. Usually tasked to lead the writing of the sector/issues/guidance paper.</a:t>
            </a:r>
          </a:p>
        </p:txBody>
      </p:sp>
      <p:sp>
        <p:nvSpPr>
          <p:cNvPr id="18" name="Snip Single Corner Rectangle 17"/>
          <p:cNvSpPr/>
          <p:nvPr>
            <p:custDataLst>
              <p:tags r:id="rId2"/>
            </p:custDataLst>
          </p:nvPr>
        </p:nvSpPr>
        <p:spPr>
          <a:xfrm>
            <a:off x="628650" y="2925262"/>
            <a:ext cx="1905000" cy="515041"/>
          </a:xfrm>
          <a:prstGeom prst="snip1Rect">
            <a:avLst/>
          </a:prstGeom>
          <a:solidFill>
            <a:srgbClr val="428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cs typeface="Arial" pitchFamily="34" charset="0"/>
              </a:rPr>
              <a:t>DISCUSSANT</a:t>
            </a:r>
          </a:p>
        </p:txBody>
      </p:sp>
      <p:sp>
        <p:nvSpPr>
          <p:cNvPr id="24" name="Rectangle 23"/>
          <p:cNvSpPr/>
          <p:nvPr/>
        </p:nvSpPr>
        <p:spPr>
          <a:xfrm>
            <a:off x="2628900" y="2925262"/>
            <a:ext cx="5905500" cy="515041"/>
          </a:xfrm>
          <a:prstGeom prst="rect">
            <a:avLst/>
          </a:prstGeom>
        </p:spPr>
        <p:txBody>
          <a:bodyPr wrap="square" anchor="ctr">
            <a:noAutofit/>
          </a:bodyPr>
          <a:lstStyle/>
          <a:p>
            <a:r>
              <a:rPr lang="en-US" sz="1500" dirty="0">
                <a:solidFill>
                  <a:schemeClr val="tx1">
                    <a:lumMod val="65000"/>
                    <a:lumOff val="35000"/>
                  </a:schemeClr>
                </a:solidFill>
                <a:latin typeface="+mj-lt"/>
                <a:cs typeface="Arial" pitchFamily="34" charset="0"/>
              </a:rPr>
              <a:t>Reads all papers for assigned session and presents comments, insights, new ideas and discussion points before the discussion.</a:t>
            </a:r>
          </a:p>
        </p:txBody>
      </p:sp>
      <p:sp>
        <p:nvSpPr>
          <p:cNvPr id="19" name="Snip Single Corner Rectangle 18"/>
          <p:cNvSpPr/>
          <p:nvPr>
            <p:custDataLst>
              <p:tags r:id="rId3"/>
            </p:custDataLst>
          </p:nvPr>
        </p:nvSpPr>
        <p:spPr>
          <a:xfrm>
            <a:off x="628650" y="3560453"/>
            <a:ext cx="1905000" cy="643609"/>
          </a:xfrm>
          <a:prstGeom prst="snip1Rect">
            <a:avLst/>
          </a:prstGeom>
          <a:solidFill>
            <a:srgbClr val="428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cs typeface="Arial" pitchFamily="34" charset="0"/>
              </a:rPr>
              <a:t>TASK FORCE MEMBER</a:t>
            </a:r>
          </a:p>
        </p:txBody>
      </p:sp>
      <p:sp>
        <p:nvSpPr>
          <p:cNvPr id="23" name="Rectangle 22"/>
          <p:cNvSpPr/>
          <p:nvPr/>
        </p:nvSpPr>
        <p:spPr>
          <a:xfrm>
            <a:off x="2628900" y="3560453"/>
            <a:ext cx="5905500" cy="643609"/>
          </a:xfrm>
          <a:prstGeom prst="rect">
            <a:avLst/>
          </a:prstGeom>
        </p:spPr>
        <p:txBody>
          <a:bodyPr wrap="square" anchor="ctr">
            <a:noAutofit/>
          </a:bodyPr>
          <a:lstStyle/>
          <a:p>
            <a:r>
              <a:rPr lang="en-US" sz="1500" dirty="0">
                <a:solidFill>
                  <a:schemeClr val="tx1">
                    <a:lumMod val="65000"/>
                    <a:lumOff val="35000"/>
                  </a:schemeClr>
                </a:solidFill>
                <a:latin typeface="+mj-lt"/>
                <a:cs typeface="Arial" pitchFamily="34" charset="0"/>
              </a:rPr>
              <a:t>Expected to contribute towards completion of a task between meetings. Communication may be through e-mail, </a:t>
            </a:r>
            <a:r>
              <a:rPr lang="en-US" sz="1500" dirty="0" err="1">
                <a:solidFill>
                  <a:schemeClr val="tx1">
                    <a:lumMod val="65000"/>
                    <a:lumOff val="35000"/>
                  </a:schemeClr>
                </a:solidFill>
                <a:latin typeface="+mj-lt"/>
                <a:cs typeface="Arial" pitchFamily="34" charset="0"/>
              </a:rPr>
              <a:t>Webex</a:t>
            </a:r>
            <a:r>
              <a:rPr lang="en-US" sz="1500" dirty="0">
                <a:solidFill>
                  <a:schemeClr val="tx1">
                    <a:lumMod val="65000"/>
                    <a:lumOff val="35000"/>
                  </a:schemeClr>
                </a:solidFill>
                <a:latin typeface="+mj-lt"/>
                <a:cs typeface="Arial" pitchFamily="34" charset="0"/>
              </a:rPr>
              <a:t>, teleconference or other methods of collaboration.</a:t>
            </a:r>
          </a:p>
        </p:txBody>
      </p:sp>
      <p:sp>
        <p:nvSpPr>
          <p:cNvPr id="20" name="Snip Single Corner Rectangle 19"/>
          <p:cNvSpPr/>
          <p:nvPr>
            <p:custDataLst>
              <p:tags r:id="rId4"/>
            </p:custDataLst>
          </p:nvPr>
        </p:nvSpPr>
        <p:spPr>
          <a:xfrm>
            <a:off x="628650" y="4324212"/>
            <a:ext cx="1905000" cy="772177"/>
          </a:xfrm>
          <a:prstGeom prst="snip1Rect">
            <a:avLst/>
          </a:prstGeom>
          <a:solidFill>
            <a:srgbClr val="428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cs typeface="Arial" pitchFamily="34" charset="0"/>
              </a:rPr>
              <a:t>POSTER</a:t>
            </a:r>
          </a:p>
        </p:txBody>
      </p:sp>
      <p:sp>
        <p:nvSpPr>
          <p:cNvPr id="22" name="Rectangle 21"/>
          <p:cNvSpPr/>
          <p:nvPr/>
        </p:nvSpPr>
        <p:spPr>
          <a:xfrm>
            <a:off x="2628900" y="4324212"/>
            <a:ext cx="5905500" cy="772177"/>
          </a:xfrm>
          <a:prstGeom prst="rect">
            <a:avLst/>
          </a:prstGeom>
        </p:spPr>
        <p:txBody>
          <a:bodyPr wrap="square" anchor="ctr">
            <a:noAutofit/>
          </a:bodyPr>
          <a:lstStyle/>
          <a:p>
            <a:r>
              <a:rPr lang="en-US" sz="1500" dirty="0">
                <a:solidFill>
                  <a:schemeClr val="tx1">
                    <a:lumMod val="65000"/>
                    <a:lumOff val="35000"/>
                  </a:schemeClr>
                </a:solidFill>
                <a:latin typeface="+mj-lt"/>
                <a:cs typeface="Arial" pitchFamily="34" charset="0"/>
              </a:rPr>
              <a:t>Prepares a summary abstract or full paper on the topic in advance of the meeting. Prepares a printed poster for the meeting. Presents the content of the poster and leads discussion in small groups (usually 3 to 5 times depending on the number of posters in a session).  </a:t>
            </a:r>
          </a:p>
        </p:txBody>
      </p:sp>
    </p:spTree>
    <p:extLst>
      <p:ext uri="{BB962C8B-B14F-4D97-AF65-F5344CB8AC3E}">
        <p14:creationId xmlns:p14="http://schemas.microsoft.com/office/powerpoint/2010/main" val="2227453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1635"/>
            <a:ext cx="7886700" cy="1325563"/>
          </a:xfrm>
        </p:spPr>
        <p:txBody>
          <a:bodyPr/>
          <a:lstStyle/>
          <a:p>
            <a:r>
              <a:rPr lang="en-CA" dirty="0"/>
              <a:t>Types of papers</a:t>
            </a:r>
          </a:p>
        </p:txBody>
      </p:sp>
      <p:sp>
        <p:nvSpPr>
          <p:cNvPr id="3" name="Content Placeholder 2"/>
          <p:cNvSpPr>
            <a:spLocks noGrp="1"/>
          </p:cNvSpPr>
          <p:nvPr>
            <p:ph idx="1"/>
          </p:nvPr>
        </p:nvSpPr>
        <p:spPr/>
        <p:txBody>
          <a:bodyPr/>
          <a:lstStyle/>
          <a:p>
            <a:pPr marL="0" indent="0">
              <a:buNone/>
            </a:pPr>
            <a:r>
              <a:rPr lang="en-CA" dirty="0"/>
              <a:t> </a:t>
            </a:r>
          </a:p>
        </p:txBody>
      </p:sp>
      <p:sp>
        <p:nvSpPr>
          <p:cNvPr id="14" name="Snip Single Corner Rectangle 13"/>
          <p:cNvSpPr/>
          <p:nvPr>
            <p:custDataLst>
              <p:tags r:id="rId1"/>
            </p:custDataLst>
          </p:nvPr>
        </p:nvSpPr>
        <p:spPr>
          <a:xfrm>
            <a:off x="507467" y="1129436"/>
            <a:ext cx="1764482" cy="854280"/>
          </a:xfrm>
          <a:prstGeom prst="snip1Rect">
            <a:avLst/>
          </a:prstGeom>
          <a:solidFill>
            <a:srgbClr val="428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cs typeface="Arial" pitchFamily="34" charset="0"/>
              </a:rPr>
              <a:t>COUNTRY EXPERIENCES (cross-cutting issue)</a:t>
            </a:r>
          </a:p>
        </p:txBody>
      </p:sp>
      <p:sp>
        <p:nvSpPr>
          <p:cNvPr id="25" name="Rectangle 24"/>
          <p:cNvSpPr/>
          <p:nvPr/>
        </p:nvSpPr>
        <p:spPr>
          <a:xfrm>
            <a:off x="2314693" y="1129436"/>
            <a:ext cx="6321841" cy="854280"/>
          </a:xfrm>
          <a:prstGeom prst="rect">
            <a:avLst/>
          </a:prstGeom>
        </p:spPr>
        <p:txBody>
          <a:bodyPr wrap="square" anchor="ctr">
            <a:noAutofit/>
          </a:bodyPr>
          <a:lstStyle/>
          <a:p>
            <a:r>
              <a:rPr lang="en-US" sz="1400" dirty="0">
                <a:solidFill>
                  <a:schemeClr val="tx1">
                    <a:lumMod val="65000"/>
                    <a:lumOff val="35000"/>
                  </a:schemeClr>
                </a:solidFill>
                <a:latin typeface="+mj-lt"/>
                <a:cs typeface="Arial" pitchFamily="34" charset="0"/>
              </a:rPr>
              <a:t>Describes an issue or topic as it relates to measurement of output/prices along with any solutions, best practices or lessons learned by your country. Paper will be presented with a short presentation.</a:t>
            </a:r>
          </a:p>
        </p:txBody>
      </p:sp>
      <p:sp>
        <p:nvSpPr>
          <p:cNvPr id="18" name="Snip Single Corner Rectangle 17"/>
          <p:cNvSpPr/>
          <p:nvPr>
            <p:custDataLst>
              <p:tags r:id="rId2"/>
            </p:custDataLst>
          </p:nvPr>
        </p:nvSpPr>
        <p:spPr>
          <a:xfrm>
            <a:off x="516992" y="2020701"/>
            <a:ext cx="1764482" cy="1021056"/>
          </a:xfrm>
          <a:prstGeom prst="snip1Rect">
            <a:avLst/>
          </a:prstGeom>
          <a:solidFill>
            <a:srgbClr val="428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cs typeface="Arial" pitchFamily="34" charset="0"/>
              </a:rPr>
              <a:t>INDUSTRY PAPER  (mini-presentation)</a:t>
            </a:r>
          </a:p>
        </p:txBody>
      </p:sp>
      <p:sp>
        <p:nvSpPr>
          <p:cNvPr id="24" name="Rectangle 23"/>
          <p:cNvSpPr/>
          <p:nvPr/>
        </p:nvSpPr>
        <p:spPr>
          <a:xfrm>
            <a:off x="2324218" y="2020701"/>
            <a:ext cx="6321841" cy="906138"/>
          </a:xfrm>
          <a:prstGeom prst="rect">
            <a:avLst/>
          </a:prstGeom>
        </p:spPr>
        <p:txBody>
          <a:bodyPr wrap="square" anchor="ctr">
            <a:noAutofit/>
          </a:bodyPr>
          <a:lstStyle/>
          <a:p>
            <a:r>
              <a:rPr lang="en-US" sz="1400" dirty="0">
                <a:solidFill>
                  <a:schemeClr val="tx1">
                    <a:lumMod val="65000"/>
                    <a:lumOff val="35000"/>
                  </a:schemeClr>
                </a:solidFill>
                <a:latin typeface="+mj-lt"/>
                <a:cs typeface="Arial" pitchFamily="34" charset="0"/>
              </a:rPr>
              <a:t>Following the CDF, paper summarizes the practices of the country in the measurement of a specific industry. (Output paper omits the section on SPPI and vice versa).  Accompanied by a 10 minute presentation on the industry/products within your country and specific issues or points to highlight for discussion (not a repeat of the methods in the paper).</a:t>
            </a:r>
          </a:p>
        </p:txBody>
      </p:sp>
      <p:sp>
        <p:nvSpPr>
          <p:cNvPr id="19" name="Snip Single Corner Rectangle 18"/>
          <p:cNvSpPr/>
          <p:nvPr>
            <p:custDataLst>
              <p:tags r:id="rId3"/>
            </p:custDataLst>
          </p:nvPr>
        </p:nvSpPr>
        <p:spPr>
          <a:xfrm>
            <a:off x="516992" y="3082997"/>
            <a:ext cx="1764482" cy="722519"/>
          </a:xfrm>
          <a:prstGeom prst="snip1Rect">
            <a:avLst/>
          </a:prstGeom>
          <a:solidFill>
            <a:srgbClr val="428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cs typeface="Arial" pitchFamily="34" charset="0"/>
              </a:rPr>
              <a:t>SECTOR PAPER</a:t>
            </a:r>
          </a:p>
        </p:txBody>
      </p:sp>
      <p:sp>
        <p:nvSpPr>
          <p:cNvPr id="23" name="Rectangle 22"/>
          <p:cNvSpPr/>
          <p:nvPr/>
        </p:nvSpPr>
        <p:spPr>
          <a:xfrm>
            <a:off x="2324218" y="3082997"/>
            <a:ext cx="6321841" cy="722519"/>
          </a:xfrm>
          <a:prstGeom prst="rect">
            <a:avLst/>
          </a:prstGeom>
        </p:spPr>
        <p:txBody>
          <a:bodyPr wrap="square" anchor="ctr">
            <a:noAutofit/>
          </a:bodyPr>
          <a:lstStyle/>
          <a:p>
            <a:r>
              <a:rPr lang="en-US" sz="1400" dirty="0">
                <a:solidFill>
                  <a:schemeClr val="tx1">
                    <a:lumMod val="65000"/>
                    <a:lumOff val="35000"/>
                  </a:schemeClr>
                </a:solidFill>
                <a:latin typeface="+mj-lt"/>
                <a:cs typeface="Arial" pitchFamily="34" charset="0"/>
              </a:rPr>
              <a:t>Following the CDF, the sector paper compiles the best practices of the group in the measurement of a specific industry. Usually written by the session leader of the industry session in the preceding year, authors of the related industry papers usually contribute.</a:t>
            </a:r>
          </a:p>
        </p:txBody>
      </p:sp>
      <p:sp>
        <p:nvSpPr>
          <p:cNvPr id="20" name="Snip Single Corner Rectangle 19"/>
          <p:cNvSpPr/>
          <p:nvPr>
            <p:custDataLst>
              <p:tags r:id="rId4"/>
            </p:custDataLst>
          </p:nvPr>
        </p:nvSpPr>
        <p:spPr>
          <a:xfrm>
            <a:off x="516992" y="3846756"/>
            <a:ext cx="1764482" cy="722519"/>
          </a:xfrm>
          <a:prstGeom prst="snip1Rect">
            <a:avLst/>
          </a:prstGeom>
          <a:solidFill>
            <a:srgbClr val="428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cs typeface="Arial" pitchFamily="34" charset="0"/>
              </a:rPr>
              <a:t>REVISITED SECTOR PAPER</a:t>
            </a:r>
          </a:p>
        </p:txBody>
      </p:sp>
      <p:sp>
        <p:nvSpPr>
          <p:cNvPr id="22" name="Rectangle 21"/>
          <p:cNvSpPr/>
          <p:nvPr/>
        </p:nvSpPr>
        <p:spPr>
          <a:xfrm>
            <a:off x="2324218" y="3846756"/>
            <a:ext cx="6321841" cy="722519"/>
          </a:xfrm>
          <a:prstGeom prst="rect">
            <a:avLst/>
          </a:prstGeom>
        </p:spPr>
        <p:txBody>
          <a:bodyPr wrap="square" anchor="ctr">
            <a:noAutofit/>
          </a:bodyPr>
          <a:lstStyle/>
          <a:p>
            <a:r>
              <a:rPr lang="en-US" sz="1400" dirty="0">
                <a:solidFill>
                  <a:schemeClr val="tx1">
                    <a:lumMod val="65000"/>
                    <a:lumOff val="35000"/>
                  </a:schemeClr>
                </a:solidFill>
                <a:latin typeface="+mj-lt"/>
                <a:cs typeface="Arial" pitchFamily="34" charset="0"/>
              </a:rPr>
              <a:t>Author of the revisited sector paper will align the previous sector paper to the new CDF, and will seek input from other VG members to add new information, best practices, etc. to the paper.</a:t>
            </a:r>
          </a:p>
        </p:txBody>
      </p:sp>
      <p:sp>
        <p:nvSpPr>
          <p:cNvPr id="12" name="Snip Single Corner Rectangle 11"/>
          <p:cNvSpPr/>
          <p:nvPr>
            <p:custDataLst>
              <p:tags r:id="rId5"/>
            </p:custDataLst>
          </p:nvPr>
        </p:nvSpPr>
        <p:spPr>
          <a:xfrm>
            <a:off x="516992" y="4610515"/>
            <a:ext cx="1764482" cy="722519"/>
          </a:xfrm>
          <a:prstGeom prst="snip1Rect">
            <a:avLst/>
          </a:prstGeom>
          <a:solidFill>
            <a:srgbClr val="428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cs typeface="Arial" pitchFamily="34" charset="0"/>
              </a:rPr>
              <a:t>ISSUE PAPER</a:t>
            </a:r>
          </a:p>
        </p:txBody>
      </p:sp>
      <p:sp>
        <p:nvSpPr>
          <p:cNvPr id="13" name="Rectangle 12"/>
          <p:cNvSpPr/>
          <p:nvPr/>
        </p:nvSpPr>
        <p:spPr>
          <a:xfrm>
            <a:off x="2324218" y="4610515"/>
            <a:ext cx="6321841" cy="722519"/>
          </a:xfrm>
          <a:prstGeom prst="rect">
            <a:avLst/>
          </a:prstGeom>
        </p:spPr>
        <p:txBody>
          <a:bodyPr wrap="square" anchor="ctr">
            <a:noAutofit/>
          </a:bodyPr>
          <a:lstStyle/>
          <a:p>
            <a:r>
              <a:rPr lang="en-US" sz="1400" dirty="0">
                <a:solidFill>
                  <a:schemeClr val="tx1">
                    <a:lumMod val="65000"/>
                    <a:lumOff val="35000"/>
                  </a:schemeClr>
                </a:solidFill>
                <a:latin typeface="+mj-lt"/>
                <a:cs typeface="Arial" pitchFamily="34" charset="0"/>
              </a:rPr>
              <a:t>The issue paper summarizes the challenges of a cross-cutting topic or industry for which the Group has less experience or more questions than solutions. The paper is usually written by the session leader from the previous meeting with input from authors of the related country papers.</a:t>
            </a:r>
          </a:p>
        </p:txBody>
      </p:sp>
    </p:spTree>
    <p:extLst>
      <p:ext uri="{BB962C8B-B14F-4D97-AF65-F5344CB8AC3E}">
        <p14:creationId xmlns:p14="http://schemas.microsoft.com/office/powerpoint/2010/main" val="2478069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7955"/>
            <a:ext cx="7886700" cy="1325563"/>
          </a:xfrm>
        </p:spPr>
        <p:txBody>
          <a:bodyPr/>
          <a:lstStyle/>
          <a:p>
            <a:r>
              <a:rPr lang="en-CA" dirty="0"/>
              <a:t>Contributions in other formats</a:t>
            </a:r>
          </a:p>
        </p:txBody>
      </p:sp>
      <p:sp>
        <p:nvSpPr>
          <p:cNvPr id="3" name="Content Placeholder 2"/>
          <p:cNvSpPr>
            <a:spLocks noGrp="1"/>
          </p:cNvSpPr>
          <p:nvPr>
            <p:ph idx="1"/>
          </p:nvPr>
        </p:nvSpPr>
        <p:spPr/>
        <p:txBody>
          <a:bodyPr/>
          <a:lstStyle/>
          <a:p>
            <a:pPr marL="0" indent="0">
              <a:buNone/>
            </a:pPr>
            <a:r>
              <a:rPr lang="en-CA" dirty="0"/>
              <a:t> </a:t>
            </a:r>
          </a:p>
        </p:txBody>
      </p:sp>
      <p:sp>
        <p:nvSpPr>
          <p:cNvPr id="14" name="Snip Single Corner Rectangle 13"/>
          <p:cNvSpPr/>
          <p:nvPr>
            <p:custDataLst>
              <p:tags r:id="rId1"/>
            </p:custDataLst>
          </p:nvPr>
        </p:nvSpPr>
        <p:spPr>
          <a:xfrm>
            <a:off x="628650" y="1720145"/>
            <a:ext cx="1905000" cy="1084967"/>
          </a:xfrm>
          <a:prstGeom prst="snip1Rect">
            <a:avLst/>
          </a:prstGeom>
          <a:solidFill>
            <a:srgbClr val="428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cs typeface="Arial" pitchFamily="34" charset="0"/>
              </a:rPr>
              <a:t>POSTER</a:t>
            </a:r>
          </a:p>
        </p:txBody>
      </p:sp>
      <p:sp>
        <p:nvSpPr>
          <p:cNvPr id="25" name="Rectangle 24"/>
          <p:cNvSpPr/>
          <p:nvPr/>
        </p:nvSpPr>
        <p:spPr>
          <a:xfrm>
            <a:off x="2628900" y="1720145"/>
            <a:ext cx="5905500" cy="1084967"/>
          </a:xfrm>
          <a:prstGeom prst="rect">
            <a:avLst/>
          </a:prstGeom>
        </p:spPr>
        <p:txBody>
          <a:bodyPr wrap="square" anchor="ctr">
            <a:noAutofit/>
          </a:bodyPr>
          <a:lstStyle/>
          <a:p>
            <a:r>
              <a:rPr lang="en-US" sz="1600" dirty="0">
                <a:solidFill>
                  <a:schemeClr val="tx1">
                    <a:lumMod val="65000"/>
                    <a:lumOff val="35000"/>
                  </a:schemeClr>
                </a:solidFill>
                <a:cs typeface="Arial" pitchFamily="34" charset="0"/>
              </a:rPr>
              <a:t>Describes an issue or topic as it relates to measurement of output/prices along with any solutions, best practices or lessons learned by your country. A comprehensive paper describes the methods and practices accompanied by a poster. The poster is presented to a small group (maximum 5 minutes) followed by discussion.</a:t>
            </a:r>
          </a:p>
        </p:txBody>
      </p:sp>
      <p:sp>
        <p:nvSpPr>
          <p:cNvPr id="18" name="Snip Single Corner Rectangle 17"/>
          <p:cNvSpPr/>
          <p:nvPr>
            <p:custDataLst>
              <p:tags r:id="rId2"/>
            </p:custDataLst>
          </p:nvPr>
        </p:nvSpPr>
        <p:spPr>
          <a:xfrm>
            <a:off x="628650" y="3143628"/>
            <a:ext cx="1905000" cy="515041"/>
          </a:xfrm>
          <a:prstGeom prst="snip1Rect">
            <a:avLst/>
          </a:prstGeom>
          <a:solidFill>
            <a:srgbClr val="428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cs typeface="Arial" pitchFamily="34" charset="0"/>
              </a:rPr>
              <a:t>DEMOs</a:t>
            </a:r>
          </a:p>
        </p:txBody>
      </p:sp>
      <p:sp>
        <p:nvSpPr>
          <p:cNvPr id="24" name="Rectangle 23"/>
          <p:cNvSpPr/>
          <p:nvPr/>
        </p:nvSpPr>
        <p:spPr>
          <a:xfrm>
            <a:off x="2628900" y="3143628"/>
            <a:ext cx="5905500" cy="515041"/>
          </a:xfrm>
          <a:prstGeom prst="rect">
            <a:avLst/>
          </a:prstGeom>
        </p:spPr>
        <p:txBody>
          <a:bodyPr wrap="square" anchor="ctr">
            <a:noAutofit/>
          </a:bodyPr>
          <a:lstStyle/>
          <a:p>
            <a:r>
              <a:rPr lang="en-US" sz="1500" dirty="0">
                <a:solidFill>
                  <a:schemeClr val="tx1">
                    <a:lumMod val="65000"/>
                    <a:lumOff val="35000"/>
                  </a:schemeClr>
                </a:solidFill>
                <a:latin typeface="+mj-lt"/>
                <a:cs typeface="Arial" pitchFamily="34" charset="0"/>
              </a:rPr>
              <a:t>Ad hoc demonstration of modern methods for output, price and/or volume measures based on specific innovations of participating countries. Concept should be replicable in other NSOs to be considered.</a:t>
            </a:r>
          </a:p>
        </p:txBody>
      </p:sp>
    </p:spTree>
    <p:extLst>
      <p:ext uri="{BB962C8B-B14F-4D97-AF65-F5344CB8AC3E}">
        <p14:creationId xmlns:p14="http://schemas.microsoft.com/office/powerpoint/2010/main" val="145492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Assignment of work – Sector papers</a:t>
            </a:r>
          </a:p>
        </p:txBody>
      </p:sp>
      <p:sp>
        <p:nvSpPr>
          <p:cNvPr id="3" name="Plassholder for innhold 2"/>
          <p:cNvSpPr>
            <a:spLocks noGrp="1"/>
          </p:cNvSpPr>
          <p:nvPr>
            <p:ph idx="1"/>
          </p:nvPr>
        </p:nvSpPr>
        <p:spPr>
          <a:xfrm>
            <a:off x="922564" y="2201976"/>
            <a:ext cx="7886700" cy="3263504"/>
          </a:xfrm>
        </p:spPr>
        <p:txBody>
          <a:bodyPr>
            <a:normAutofit/>
          </a:bodyPr>
          <a:lstStyle/>
          <a:p>
            <a:pPr marL="0" indent="0">
              <a:buNone/>
            </a:pPr>
            <a:r>
              <a:rPr lang="nb-NO" dirty="0"/>
              <a:t> </a:t>
            </a:r>
          </a:p>
        </p:txBody>
      </p:sp>
      <p:graphicFrame>
        <p:nvGraphicFramePr>
          <p:cNvPr id="4" name="Table 3"/>
          <p:cNvGraphicFramePr>
            <a:graphicFrameLocks noGrp="1"/>
          </p:cNvGraphicFramePr>
          <p:nvPr>
            <p:extLst>
              <p:ext uri="{D42A27DB-BD31-4B8C-83A1-F6EECF244321}">
                <p14:modId xmlns:p14="http://schemas.microsoft.com/office/powerpoint/2010/main" val="3077061413"/>
              </p:ext>
            </p:extLst>
          </p:nvPr>
        </p:nvGraphicFramePr>
        <p:xfrm>
          <a:off x="1524000" y="1822048"/>
          <a:ext cx="7143750" cy="2011680"/>
        </p:xfrm>
        <a:graphic>
          <a:graphicData uri="http://schemas.openxmlformats.org/drawingml/2006/table">
            <a:tbl>
              <a:tblPr firstRow="1" bandRow="1">
                <a:tableStyleId>{0505E3EF-67EA-436B-97B2-0124C06EBD24}</a:tableStyleId>
              </a:tblPr>
              <a:tblGrid>
                <a:gridCol w="3265549">
                  <a:extLst>
                    <a:ext uri="{9D8B030D-6E8A-4147-A177-3AD203B41FA5}">
                      <a16:colId xmlns:a16="http://schemas.microsoft.com/office/drawing/2014/main" val="20000"/>
                    </a:ext>
                  </a:extLst>
                </a:gridCol>
                <a:gridCol w="3878201">
                  <a:extLst>
                    <a:ext uri="{9D8B030D-6E8A-4147-A177-3AD203B41FA5}">
                      <a16:colId xmlns:a16="http://schemas.microsoft.com/office/drawing/2014/main" val="20001"/>
                    </a:ext>
                  </a:extLst>
                </a:gridCol>
              </a:tblGrid>
              <a:tr h="1335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Investment Banking</a:t>
                      </a:r>
                    </a:p>
                  </a:txBody>
                  <a:tcPr/>
                </a:tc>
                <a:tc>
                  <a:txBody>
                    <a:bodyPr/>
                    <a:lstStyle/>
                    <a:p>
                      <a:r>
                        <a:rPr lang="en-CA" b="1" dirty="0"/>
                        <a:t>Leader:</a:t>
                      </a:r>
                      <a:r>
                        <a:rPr lang="en-CA" dirty="0"/>
                        <a:t> Marcus </a:t>
                      </a:r>
                      <a:r>
                        <a:rPr lang="en-CA" dirty="0" err="1"/>
                        <a:t>Friden</a:t>
                      </a:r>
                      <a:r>
                        <a:rPr lang="en-CA" dirty="0"/>
                        <a:t> (Sweden) </a:t>
                      </a:r>
                    </a:p>
                    <a:p>
                      <a:r>
                        <a:rPr lang="en-CA" b="1" dirty="0"/>
                        <a:t>Participants:</a:t>
                      </a:r>
                    </a:p>
                    <a:p>
                      <a:r>
                        <a:rPr lang="en-CA" b="0" dirty="0"/>
                        <a:t>Andrew Baer (US Census) and Bonnie Murphy (US BLS)</a:t>
                      </a:r>
                    </a:p>
                    <a:p>
                      <a:r>
                        <a:rPr lang="en-CA" b="0" dirty="0"/>
                        <a:t>Lucy </a:t>
                      </a:r>
                      <a:r>
                        <a:rPr lang="en-CA" b="0" dirty="0" err="1"/>
                        <a:t>Opsitnik</a:t>
                      </a:r>
                      <a:r>
                        <a:rPr lang="en-CA" b="0" dirty="0"/>
                        <a:t> (Canada)</a:t>
                      </a:r>
                    </a:p>
                    <a:p>
                      <a:r>
                        <a:rPr lang="en-CA" b="0" dirty="0" err="1"/>
                        <a:t>Anupam</a:t>
                      </a:r>
                      <a:r>
                        <a:rPr lang="en-CA" b="0" dirty="0"/>
                        <a:t> </a:t>
                      </a:r>
                      <a:r>
                        <a:rPr lang="en-CA" b="0" dirty="0" err="1"/>
                        <a:t>Mitra</a:t>
                      </a:r>
                      <a:r>
                        <a:rPr lang="en-CA" b="0" dirty="0"/>
                        <a:t> and Gopal Singh Negi (India)</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1676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Assignment of work – Revisited sector papers</a:t>
            </a:r>
          </a:p>
        </p:txBody>
      </p:sp>
      <p:sp>
        <p:nvSpPr>
          <p:cNvPr id="3" name="Plassholder for innhold 2"/>
          <p:cNvSpPr>
            <a:spLocks noGrp="1"/>
          </p:cNvSpPr>
          <p:nvPr>
            <p:ph idx="1"/>
          </p:nvPr>
        </p:nvSpPr>
        <p:spPr>
          <a:xfrm>
            <a:off x="922564" y="2201976"/>
            <a:ext cx="7886700" cy="3263504"/>
          </a:xfrm>
        </p:spPr>
        <p:txBody>
          <a:bodyPr>
            <a:normAutofit/>
          </a:bodyPr>
          <a:lstStyle/>
          <a:p>
            <a:pPr marL="0" indent="0">
              <a:buNone/>
            </a:pPr>
            <a:r>
              <a:rPr lang="nb-NO" dirty="0"/>
              <a:t> </a:t>
            </a:r>
          </a:p>
        </p:txBody>
      </p:sp>
      <p:graphicFrame>
        <p:nvGraphicFramePr>
          <p:cNvPr id="4" name="Table 3"/>
          <p:cNvGraphicFramePr>
            <a:graphicFrameLocks noGrp="1"/>
          </p:cNvGraphicFramePr>
          <p:nvPr>
            <p:extLst>
              <p:ext uri="{D42A27DB-BD31-4B8C-83A1-F6EECF244321}">
                <p14:modId xmlns:p14="http://schemas.microsoft.com/office/powerpoint/2010/main" val="2710419381"/>
              </p:ext>
            </p:extLst>
          </p:nvPr>
        </p:nvGraphicFramePr>
        <p:xfrm>
          <a:off x="1549400" y="1778840"/>
          <a:ext cx="7067550" cy="4297680"/>
        </p:xfrm>
        <a:graphic>
          <a:graphicData uri="http://schemas.openxmlformats.org/drawingml/2006/table">
            <a:tbl>
              <a:tblPr firstRow="1" bandRow="1">
                <a:tableStyleId>{0505E3EF-67EA-436B-97B2-0124C06EBD24}</a:tableStyleId>
              </a:tblPr>
              <a:tblGrid>
                <a:gridCol w="3230716">
                  <a:extLst>
                    <a:ext uri="{9D8B030D-6E8A-4147-A177-3AD203B41FA5}">
                      <a16:colId xmlns:a16="http://schemas.microsoft.com/office/drawing/2014/main" val="20000"/>
                    </a:ext>
                  </a:extLst>
                </a:gridCol>
                <a:gridCol w="3836834">
                  <a:extLst>
                    <a:ext uri="{9D8B030D-6E8A-4147-A177-3AD203B41FA5}">
                      <a16:colId xmlns:a16="http://schemas.microsoft.com/office/drawing/2014/main" val="20001"/>
                    </a:ext>
                  </a:extLst>
                </a:gridCol>
              </a:tblGrid>
              <a:tr h="10274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Telecommunications</a:t>
                      </a:r>
                    </a:p>
                  </a:txBody>
                  <a:tcPr/>
                </a:tc>
                <a:tc>
                  <a:txBody>
                    <a:bodyPr/>
                    <a:lstStyle/>
                    <a:p>
                      <a:r>
                        <a:rPr lang="en-CA" b="1" dirty="0"/>
                        <a:t>Leader: </a:t>
                      </a:r>
                      <a:r>
                        <a:rPr lang="en-CA" b="0" dirty="0"/>
                        <a:t>Christian </a:t>
                      </a:r>
                      <a:r>
                        <a:rPr lang="en-CA" b="0" dirty="0" err="1"/>
                        <a:t>Puchter</a:t>
                      </a:r>
                      <a:r>
                        <a:rPr lang="en-CA" b="0" dirty="0"/>
                        <a:t> (Austria)</a:t>
                      </a:r>
                      <a:r>
                        <a:rPr lang="en-CA" b="0" baseline="0" dirty="0"/>
                        <a:t> </a:t>
                      </a:r>
                    </a:p>
                    <a:p>
                      <a:r>
                        <a:rPr lang="en-CA" b="1" baseline="0" dirty="0"/>
                        <a:t>Participants: </a:t>
                      </a:r>
                    </a:p>
                    <a:p>
                      <a:r>
                        <a:rPr lang="en-CA" b="0" dirty="0" err="1"/>
                        <a:t>Dorothee</a:t>
                      </a:r>
                      <a:r>
                        <a:rPr lang="en-CA" b="0" dirty="0"/>
                        <a:t> </a:t>
                      </a:r>
                      <a:r>
                        <a:rPr lang="en-CA" b="0" dirty="0" err="1"/>
                        <a:t>Blang</a:t>
                      </a:r>
                      <a:r>
                        <a:rPr lang="en-CA" b="0" dirty="0"/>
                        <a:t> (Germany)</a:t>
                      </a:r>
                    </a:p>
                    <a:p>
                      <a:r>
                        <a:rPr lang="en-CA" b="0" dirty="0"/>
                        <a:t>Bonnie Murphy (US)</a:t>
                      </a:r>
                    </a:p>
                    <a:p>
                      <a:r>
                        <a:rPr lang="en-CA" b="0" dirty="0" err="1"/>
                        <a:t>Idilko</a:t>
                      </a:r>
                      <a:r>
                        <a:rPr lang="en-CA" b="0" dirty="0"/>
                        <a:t> </a:t>
                      </a:r>
                      <a:r>
                        <a:rPr lang="en-CA" b="0" dirty="0" err="1"/>
                        <a:t>Holocsy</a:t>
                      </a:r>
                      <a:r>
                        <a:rPr lang="en-CA" b="0" dirty="0"/>
                        <a:t> (Hungary)</a:t>
                      </a:r>
                    </a:p>
                    <a:p>
                      <a:r>
                        <a:rPr lang="en-CA" b="0" dirty="0" err="1"/>
                        <a:t>Jakob</a:t>
                      </a:r>
                      <a:r>
                        <a:rPr lang="en-CA" b="0" dirty="0"/>
                        <a:t> </a:t>
                      </a:r>
                      <a:r>
                        <a:rPr lang="en-CA" b="0" dirty="0" err="1"/>
                        <a:t>Kalko</a:t>
                      </a:r>
                      <a:r>
                        <a:rPr lang="en-CA" b="0" dirty="0"/>
                        <a:t> (Norway)</a:t>
                      </a:r>
                    </a:p>
                  </a:txBody>
                  <a:tcPr/>
                </a:tc>
                <a:extLst>
                  <a:ext uri="{0D108BD9-81ED-4DB2-BD59-A6C34878D82A}">
                    <a16:rowId xmlns:a16="http://schemas.microsoft.com/office/drawing/2014/main" val="10000"/>
                  </a:ext>
                </a:extLst>
              </a:tr>
              <a:tr h="10274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Architects and Engineers</a:t>
                      </a:r>
                    </a:p>
                    <a:p>
                      <a:r>
                        <a:rPr lang="en-CA" dirty="0"/>
                        <a:t>(including information on trade in services)</a:t>
                      </a:r>
                    </a:p>
                  </a:txBody>
                  <a:tcPr/>
                </a:tc>
                <a:tc>
                  <a:txBody>
                    <a:bodyPr/>
                    <a:lstStyle/>
                    <a:p>
                      <a:r>
                        <a:rPr lang="en-CA" b="1" dirty="0"/>
                        <a:t>Leader: </a:t>
                      </a:r>
                      <a:r>
                        <a:rPr lang="en-CA" dirty="0"/>
                        <a:t>Kat Pegler (ONS)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baseline="0" dirty="0"/>
                        <a:t>Participants: </a:t>
                      </a:r>
                    </a:p>
                    <a:p>
                      <a:r>
                        <a:rPr lang="en-CA" dirty="0"/>
                        <a:t>Yann </a:t>
                      </a:r>
                      <a:r>
                        <a:rPr lang="en-CA" dirty="0" err="1"/>
                        <a:t>Leurs</a:t>
                      </a:r>
                      <a:r>
                        <a:rPr lang="en-CA" dirty="0"/>
                        <a:t> (France)</a:t>
                      </a:r>
                    </a:p>
                    <a:p>
                      <a:r>
                        <a:rPr lang="en-CA" dirty="0"/>
                        <a:t>Maja </a:t>
                      </a:r>
                      <a:r>
                        <a:rPr lang="en-CA" dirty="0" err="1"/>
                        <a:t>Dozet</a:t>
                      </a:r>
                      <a:r>
                        <a:rPr lang="en-CA" dirty="0"/>
                        <a:t> (Croatia)</a:t>
                      </a:r>
                    </a:p>
                    <a:p>
                      <a:r>
                        <a:rPr lang="en-CA" dirty="0"/>
                        <a:t>Cristina </a:t>
                      </a:r>
                      <a:r>
                        <a:rPr lang="en-CA" dirty="0" err="1"/>
                        <a:t>Cecconi</a:t>
                      </a:r>
                      <a:r>
                        <a:rPr lang="en-CA" dirty="0"/>
                        <a:t> (Italy)</a:t>
                      </a:r>
                    </a:p>
                    <a:p>
                      <a:r>
                        <a:rPr lang="en-CA" dirty="0" err="1"/>
                        <a:t>Moegi</a:t>
                      </a:r>
                      <a:r>
                        <a:rPr lang="en-CA" dirty="0"/>
                        <a:t> Inoue (Japan)</a:t>
                      </a:r>
                    </a:p>
                    <a:p>
                      <a:r>
                        <a:rPr lang="en-CA" dirty="0"/>
                        <a:t>Ramon Bravo (Mexico)</a:t>
                      </a:r>
                    </a:p>
                    <a:p>
                      <a:r>
                        <a:rPr lang="en-CA" dirty="0"/>
                        <a:t>Agnieszka </a:t>
                      </a:r>
                      <a:r>
                        <a:rPr lang="en-CA" dirty="0" err="1"/>
                        <a:t>Matulska-Bachura</a:t>
                      </a:r>
                      <a:r>
                        <a:rPr lang="en-CA" dirty="0"/>
                        <a:t> (Poland)</a:t>
                      </a:r>
                    </a:p>
                    <a:p>
                      <a:r>
                        <a:rPr lang="en-CA" dirty="0" err="1"/>
                        <a:t>Jakob</a:t>
                      </a:r>
                      <a:r>
                        <a:rPr lang="en-CA" dirty="0"/>
                        <a:t> </a:t>
                      </a:r>
                      <a:r>
                        <a:rPr lang="en-CA" dirty="0" err="1"/>
                        <a:t>Kalko</a:t>
                      </a:r>
                      <a:r>
                        <a:rPr lang="en-CA" dirty="0"/>
                        <a:t> (Norway)</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32789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785" y="365126"/>
            <a:ext cx="8119565" cy="1325563"/>
          </a:xfrm>
        </p:spPr>
        <p:txBody>
          <a:bodyPr/>
          <a:lstStyle/>
          <a:p>
            <a:r>
              <a:rPr lang="nb-NO" dirty="0"/>
              <a:t>Assignment of work – Issue papers</a:t>
            </a:r>
          </a:p>
        </p:txBody>
      </p:sp>
      <p:sp>
        <p:nvSpPr>
          <p:cNvPr id="3" name="Plassholder for innhold 2"/>
          <p:cNvSpPr>
            <a:spLocks noGrp="1"/>
          </p:cNvSpPr>
          <p:nvPr>
            <p:ph idx="1"/>
          </p:nvPr>
        </p:nvSpPr>
        <p:spPr>
          <a:xfrm>
            <a:off x="922564" y="2201976"/>
            <a:ext cx="7886700" cy="3263504"/>
          </a:xfrm>
        </p:spPr>
        <p:txBody>
          <a:bodyPr>
            <a:normAutofit/>
          </a:bodyPr>
          <a:lstStyle/>
          <a:p>
            <a:pPr marL="0" indent="0">
              <a:buNone/>
            </a:pPr>
            <a:r>
              <a:rPr lang="nb-NO" dirty="0"/>
              <a:t> </a:t>
            </a:r>
          </a:p>
        </p:txBody>
      </p:sp>
      <p:graphicFrame>
        <p:nvGraphicFramePr>
          <p:cNvPr id="4" name="Table 3"/>
          <p:cNvGraphicFramePr>
            <a:graphicFrameLocks noGrp="1"/>
          </p:cNvGraphicFramePr>
          <p:nvPr>
            <p:extLst>
              <p:ext uri="{D42A27DB-BD31-4B8C-83A1-F6EECF244321}">
                <p14:modId xmlns:p14="http://schemas.microsoft.com/office/powerpoint/2010/main" val="992746089"/>
              </p:ext>
            </p:extLst>
          </p:nvPr>
        </p:nvGraphicFramePr>
        <p:xfrm>
          <a:off x="1564943" y="1690689"/>
          <a:ext cx="7143750" cy="4846320"/>
        </p:xfrm>
        <a:graphic>
          <a:graphicData uri="http://schemas.openxmlformats.org/drawingml/2006/table">
            <a:tbl>
              <a:tblPr firstRow="1" bandRow="1">
                <a:tableStyleId>{0505E3EF-67EA-436B-97B2-0124C06EBD24}</a:tableStyleId>
              </a:tblPr>
              <a:tblGrid>
                <a:gridCol w="3265549">
                  <a:extLst>
                    <a:ext uri="{9D8B030D-6E8A-4147-A177-3AD203B41FA5}">
                      <a16:colId xmlns:a16="http://schemas.microsoft.com/office/drawing/2014/main" val="20000"/>
                    </a:ext>
                  </a:extLst>
                </a:gridCol>
                <a:gridCol w="3878201">
                  <a:extLst>
                    <a:ext uri="{9D8B030D-6E8A-4147-A177-3AD203B41FA5}">
                      <a16:colId xmlns:a16="http://schemas.microsoft.com/office/drawing/2014/main" val="20001"/>
                    </a:ext>
                  </a:extLst>
                </a:gridCol>
              </a:tblGrid>
              <a:tr h="10274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Motion picture, video and television </a:t>
                      </a:r>
                      <a:r>
                        <a:rPr lang="en-US" b="1" dirty="0" err="1"/>
                        <a:t>programme</a:t>
                      </a:r>
                      <a:r>
                        <a:rPr lang="en-US" b="1" dirty="0"/>
                        <a:t> production, sound recording and music publishing</a:t>
                      </a:r>
                    </a:p>
                  </a:txBody>
                  <a:tcPr/>
                </a:tc>
                <a:tc>
                  <a:txBody>
                    <a:bodyPr/>
                    <a:lstStyle/>
                    <a:p>
                      <a:r>
                        <a:rPr lang="en-US" b="1" dirty="0"/>
                        <a:t>Leader: </a:t>
                      </a:r>
                      <a:r>
                        <a:rPr lang="en-US" b="0" dirty="0" err="1"/>
                        <a:t>Barbro</a:t>
                      </a:r>
                      <a:r>
                        <a:rPr lang="en-US" b="0" dirty="0"/>
                        <a:t> von </a:t>
                      </a:r>
                      <a:r>
                        <a:rPr lang="en-US" b="0" dirty="0" err="1"/>
                        <a:t>Hofsten</a:t>
                      </a:r>
                      <a:r>
                        <a:rPr lang="en-US" b="0" dirty="0"/>
                        <a:t>? / Rohan Draper? (Sweden)</a:t>
                      </a:r>
                      <a:r>
                        <a:rPr lang="en-US" b="0" baseline="0" dirty="0"/>
                        <a:t> </a:t>
                      </a:r>
                    </a:p>
                    <a:p>
                      <a:r>
                        <a:rPr lang="en-US" b="1" baseline="0" dirty="0"/>
                        <a:t>2016 contributors: </a:t>
                      </a:r>
                    </a:p>
                    <a:p>
                      <a:r>
                        <a:rPr lang="en-US" b="0" dirty="0" err="1"/>
                        <a:t>Robbert</a:t>
                      </a:r>
                      <a:r>
                        <a:rPr lang="en-US" b="0" dirty="0"/>
                        <a:t> de </a:t>
                      </a:r>
                      <a:r>
                        <a:rPr lang="en-US" b="0" dirty="0" err="1"/>
                        <a:t>Ruijter</a:t>
                      </a:r>
                      <a:r>
                        <a:rPr lang="en-US" b="0" dirty="0"/>
                        <a:t> (Netherlands)</a:t>
                      </a:r>
                    </a:p>
                    <a:p>
                      <a:r>
                        <a:rPr lang="en-US" b="0" dirty="0"/>
                        <a:t>Kazuhiko </a:t>
                      </a:r>
                      <a:r>
                        <a:rPr lang="en-US" b="0" dirty="0" err="1"/>
                        <a:t>Yazaki</a:t>
                      </a:r>
                      <a:r>
                        <a:rPr lang="en-US" b="0" baseline="0" dirty="0"/>
                        <a:t> (</a:t>
                      </a:r>
                      <a:r>
                        <a:rPr lang="en-US" b="0" dirty="0"/>
                        <a:t>Japan)</a:t>
                      </a:r>
                    </a:p>
                    <a:p>
                      <a:r>
                        <a:rPr lang="de-DE" b="0" dirty="0"/>
                        <a:t>Ruth </a:t>
                      </a:r>
                      <a:r>
                        <a:rPr lang="de-DE" b="0" dirty="0" err="1"/>
                        <a:t>Vizner</a:t>
                      </a:r>
                      <a:r>
                        <a:rPr lang="de-DE" b="0" dirty="0"/>
                        <a:t> (Israel)</a:t>
                      </a:r>
                    </a:p>
                    <a:p>
                      <a:r>
                        <a:rPr lang="de-DE" b="0" dirty="0"/>
                        <a:t>Rohan Draper</a:t>
                      </a:r>
                      <a:r>
                        <a:rPr lang="de-DE" b="0" baseline="0" dirty="0"/>
                        <a:t> (</a:t>
                      </a:r>
                      <a:r>
                        <a:rPr lang="de-DE" b="0" dirty="0" err="1"/>
                        <a:t>Sweden</a:t>
                      </a:r>
                      <a:r>
                        <a:rPr lang="de-DE" b="0" dirty="0"/>
                        <a:t>) </a:t>
                      </a:r>
                    </a:p>
                    <a:p>
                      <a:r>
                        <a:rPr lang="de-DE" b="0" dirty="0"/>
                        <a:t>Yann </a:t>
                      </a:r>
                      <a:r>
                        <a:rPr lang="de-DE" b="0" dirty="0" err="1"/>
                        <a:t>Leurs</a:t>
                      </a:r>
                      <a:r>
                        <a:rPr lang="de-DE" b="0" baseline="0" dirty="0"/>
                        <a:t> (</a:t>
                      </a:r>
                      <a:r>
                        <a:rPr lang="de-DE" b="0" dirty="0"/>
                        <a:t>France)</a:t>
                      </a:r>
                    </a:p>
                    <a:p>
                      <a:r>
                        <a:rPr lang="de-DE" b="0" dirty="0"/>
                        <a:t>Craig Linken (New </a:t>
                      </a:r>
                      <a:r>
                        <a:rPr lang="de-DE" b="0" dirty="0" err="1"/>
                        <a:t>Zealand</a:t>
                      </a:r>
                      <a:r>
                        <a:rPr lang="de-DE" b="0" dirty="0"/>
                        <a:t>)</a:t>
                      </a:r>
                    </a:p>
                    <a:p>
                      <a:r>
                        <a:rPr lang="de-DE" b="1" dirty="0" err="1"/>
                        <a:t>Participants</a:t>
                      </a:r>
                      <a:r>
                        <a:rPr lang="de-DE"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John Murphy (US Census) </a:t>
                      </a:r>
                    </a:p>
                  </a:txBody>
                  <a:tcPr/>
                </a:tc>
                <a:extLst>
                  <a:ext uri="{0D108BD9-81ED-4DB2-BD59-A6C34878D82A}">
                    <a16:rowId xmlns:a16="http://schemas.microsoft.com/office/drawing/2014/main" val="10000"/>
                  </a:ext>
                </a:extLst>
              </a:tr>
              <a:tr h="1335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E-commerce</a:t>
                      </a:r>
                    </a:p>
                  </a:txBody>
                  <a:tcPr/>
                </a:tc>
                <a:tc>
                  <a:txBody>
                    <a:bodyPr/>
                    <a:lstStyle/>
                    <a:p>
                      <a:r>
                        <a:rPr lang="en-CA" b="1" dirty="0"/>
                        <a:t>Leader:</a:t>
                      </a:r>
                      <a:r>
                        <a:rPr lang="en-CA" b="0" baseline="0" dirty="0"/>
                        <a:t> </a:t>
                      </a:r>
                      <a:r>
                        <a:rPr lang="en-CA" b="0" dirty="0"/>
                        <a:t>Erika Barrera (Chile)</a:t>
                      </a:r>
                      <a:r>
                        <a:rPr lang="en-CA" b="0" baseline="0" dirty="0"/>
                        <a:t> </a:t>
                      </a:r>
                    </a:p>
                    <a:p>
                      <a:r>
                        <a:rPr lang="en-CA" b="1" baseline="0" dirty="0"/>
                        <a:t>Participants:</a:t>
                      </a:r>
                    </a:p>
                    <a:p>
                      <a:r>
                        <a:rPr lang="en-CA" b="0" baseline="0" dirty="0"/>
                        <a:t>Mary Beth Garneau (Canada)</a:t>
                      </a:r>
                    </a:p>
                    <a:p>
                      <a:r>
                        <a:rPr lang="en-CA" b="0" baseline="0" dirty="0"/>
                        <a:t>John Murphy (US Census)</a:t>
                      </a:r>
                    </a:p>
                    <a:p>
                      <a:r>
                        <a:rPr lang="en-CA" b="0" baseline="0" dirty="0"/>
                        <a:t>Ramon Bravo (Mexico)</a:t>
                      </a:r>
                    </a:p>
                    <a:p>
                      <a:r>
                        <a:rPr lang="en-CA" b="0" baseline="0" dirty="0"/>
                        <a:t>Cristina </a:t>
                      </a:r>
                      <a:r>
                        <a:rPr lang="en-CA" b="0" baseline="0" dirty="0" err="1"/>
                        <a:t>Cecconi</a:t>
                      </a:r>
                      <a:r>
                        <a:rPr lang="en-CA" b="0" baseline="0" dirty="0"/>
                        <a:t> (Italy) </a:t>
                      </a:r>
                      <a:endParaRPr lang="en-CA" b="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88205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latin typeface="+mn-lt"/>
              </a:rPr>
              <a:t>Assignment of work – Industry</a:t>
            </a:r>
            <a:br>
              <a:rPr lang="nb-NO" dirty="0">
                <a:latin typeface="+mn-lt"/>
              </a:rPr>
            </a:br>
            <a:r>
              <a:rPr lang="en-US" sz="2800" b="1" dirty="0">
                <a:latin typeface="+mn-lt"/>
              </a:rPr>
              <a:t>Data processing, hosting and related activities 63.11 </a:t>
            </a:r>
            <a:r>
              <a:rPr lang="en-US" sz="2800" dirty="0">
                <a:latin typeface="+mn-lt"/>
              </a:rPr>
              <a:t>(cloud computing)</a:t>
            </a:r>
            <a:r>
              <a:rPr lang="nb-NO" sz="2800" dirty="0">
                <a:latin typeface="+mn-lt"/>
              </a:rPr>
              <a:t> Paper and Presentation</a:t>
            </a:r>
            <a:br>
              <a:rPr lang="en-US" sz="2800" b="1" dirty="0">
                <a:latin typeface="+mn-lt"/>
              </a:rPr>
            </a:br>
            <a:endParaRPr lang="nb-NO" sz="3100" b="1"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614700"/>
              </p:ext>
            </p:extLst>
          </p:nvPr>
        </p:nvGraphicFramePr>
        <p:xfrm>
          <a:off x="1473200" y="1825625"/>
          <a:ext cx="7042150" cy="3505200"/>
        </p:xfrm>
        <a:graphic>
          <a:graphicData uri="http://schemas.openxmlformats.org/drawingml/2006/table">
            <a:tbl>
              <a:tblPr firstRow="1" bandRow="1">
                <a:tableStyleId>{0505E3EF-67EA-436B-97B2-0124C06EBD24}</a:tableStyleId>
              </a:tblPr>
              <a:tblGrid>
                <a:gridCol w="1739900">
                  <a:extLst>
                    <a:ext uri="{9D8B030D-6E8A-4147-A177-3AD203B41FA5}">
                      <a16:colId xmlns:a16="http://schemas.microsoft.com/office/drawing/2014/main" val="20000"/>
                    </a:ext>
                  </a:extLst>
                </a:gridCol>
                <a:gridCol w="5302250">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Session Leader:</a:t>
                      </a:r>
                    </a:p>
                  </a:txBody>
                  <a:tcPr/>
                </a:tc>
                <a:tc>
                  <a:txBody>
                    <a:bodyPr/>
                    <a:lstStyle/>
                    <a:p>
                      <a:endParaRPr lang="en-CA" b="0"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Output:</a:t>
                      </a:r>
                    </a:p>
                    <a:p>
                      <a:r>
                        <a:rPr lang="en-CA" b="1" dirty="0"/>
                        <a:t>1</a:t>
                      </a:r>
                    </a:p>
                  </a:txBody>
                  <a:tcPr/>
                </a:tc>
                <a:tc>
                  <a:txBody>
                    <a:bodyPr/>
                    <a:lstStyle/>
                    <a:p>
                      <a:endParaRPr lang="en-CA" b="0" dirty="0"/>
                    </a:p>
                  </a:txBody>
                  <a:tcPr/>
                </a:tc>
                <a:extLst>
                  <a:ext uri="{0D108BD9-81ED-4DB2-BD59-A6C34878D82A}">
                    <a16:rowId xmlns:a16="http://schemas.microsoft.com/office/drawing/2014/main" val="10001"/>
                  </a:ext>
                </a:extLst>
              </a:tr>
              <a:tr h="370840">
                <a:tc>
                  <a:txBody>
                    <a:bodyPr/>
                    <a:lstStyle/>
                    <a:p>
                      <a:r>
                        <a:rPr lang="en-CA" b="1" dirty="0"/>
                        <a:t>2</a:t>
                      </a:r>
                    </a:p>
                  </a:txBody>
                  <a:tcPr/>
                </a:tc>
                <a:tc>
                  <a:txBody>
                    <a:bodyPr/>
                    <a:lstStyle/>
                    <a:p>
                      <a:endParaRPr lang="en-CA" b="0" dirty="0"/>
                    </a:p>
                  </a:txBody>
                  <a:tcPr/>
                </a:tc>
                <a:extLst>
                  <a:ext uri="{0D108BD9-81ED-4DB2-BD59-A6C34878D82A}">
                    <a16:rowId xmlns:a16="http://schemas.microsoft.com/office/drawing/2014/main" val="10002"/>
                  </a:ext>
                </a:extLst>
              </a:tr>
              <a:tr h="370840">
                <a:tc>
                  <a:txBody>
                    <a:bodyPr/>
                    <a:lstStyle/>
                    <a:p>
                      <a:r>
                        <a:rPr lang="en-CA" b="1" dirty="0"/>
                        <a:t>3</a:t>
                      </a:r>
                    </a:p>
                  </a:txBody>
                  <a:tcPr/>
                </a:tc>
                <a:tc>
                  <a:txBody>
                    <a:bodyPr/>
                    <a:lstStyle/>
                    <a:p>
                      <a:endParaRPr lang="en-CA" b="0" dirty="0"/>
                    </a:p>
                  </a:txBody>
                  <a:tcPr/>
                </a:tc>
                <a:extLst>
                  <a:ext uri="{0D108BD9-81ED-4DB2-BD59-A6C34878D82A}">
                    <a16:rowId xmlns:a16="http://schemas.microsoft.com/office/drawing/2014/main" val="10003"/>
                  </a:ext>
                </a:extLst>
              </a:tr>
              <a:tr h="370840">
                <a:tc>
                  <a:txBody>
                    <a:bodyPr/>
                    <a:lstStyle/>
                    <a:p>
                      <a:r>
                        <a:rPr lang="en-CA" b="1" dirty="0"/>
                        <a:t>SPPI:</a:t>
                      </a:r>
                    </a:p>
                    <a:p>
                      <a:r>
                        <a:rPr lang="en-CA" b="1" dirty="0"/>
                        <a:t>1</a:t>
                      </a:r>
                    </a:p>
                  </a:txBody>
                  <a:tcPr/>
                </a:tc>
                <a:tc>
                  <a:txBody>
                    <a:bodyPr/>
                    <a:lstStyle/>
                    <a:p>
                      <a:endParaRPr lang="en-CA" b="0" dirty="0"/>
                    </a:p>
                  </a:txBody>
                  <a:tcPr/>
                </a:tc>
                <a:extLst>
                  <a:ext uri="{0D108BD9-81ED-4DB2-BD59-A6C34878D82A}">
                    <a16:rowId xmlns:a16="http://schemas.microsoft.com/office/drawing/2014/main" val="10004"/>
                  </a:ext>
                </a:extLst>
              </a:tr>
              <a:tr h="370840">
                <a:tc>
                  <a:txBody>
                    <a:bodyPr/>
                    <a:lstStyle/>
                    <a:p>
                      <a:r>
                        <a:rPr lang="en-CA" b="1" dirty="0"/>
                        <a:t>2</a:t>
                      </a:r>
                    </a:p>
                  </a:txBody>
                  <a:tcPr/>
                </a:tc>
                <a:tc>
                  <a:txBody>
                    <a:bodyPr/>
                    <a:lstStyle/>
                    <a:p>
                      <a:endParaRPr lang="en-CA" b="0" dirty="0"/>
                    </a:p>
                  </a:txBody>
                  <a:tcPr/>
                </a:tc>
                <a:extLst>
                  <a:ext uri="{0D108BD9-81ED-4DB2-BD59-A6C34878D82A}">
                    <a16:rowId xmlns:a16="http://schemas.microsoft.com/office/drawing/2014/main" val="10005"/>
                  </a:ext>
                </a:extLst>
              </a:tr>
              <a:tr h="370840">
                <a:tc>
                  <a:txBody>
                    <a:bodyPr/>
                    <a:lstStyle/>
                    <a:p>
                      <a:r>
                        <a:rPr lang="en-CA" b="1" dirty="0"/>
                        <a:t>3</a:t>
                      </a:r>
                    </a:p>
                  </a:txBody>
                  <a:tcPr/>
                </a:tc>
                <a:tc>
                  <a:txBody>
                    <a:bodyPr/>
                    <a:lstStyle/>
                    <a:p>
                      <a:endParaRPr lang="en-CA" b="0" dirty="0"/>
                    </a:p>
                  </a:txBody>
                  <a:tcPr/>
                </a:tc>
                <a:extLst>
                  <a:ext uri="{0D108BD9-81ED-4DB2-BD59-A6C34878D82A}">
                    <a16:rowId xmlns:a16="http://schemas.microsoft.com/office/drawing/2014/main" val="10006"/>
                  </a:ext>
                </a:extLst>
              </a:tr>
              <a:tr h="370840">
                <a:tc>
                  <a:txBody>
                    <a:bodyPr/>
                    <a:lstStyle/>
                    <a:p>
                      <a:r>
                        <a:rPr lang="en-CA" b="1" dirty="0"/>
                        <a:t>Discussant:</a:t>
                      </a:r>
                    </a:p>
                  </a:txBody>
                  <a:tcPr/>
                </a:tc>
                <a:tc>
                  <a:txBody>
                    <a:bodyPr/>
                    <a:lstStyle/>
                    <a:p>
                      <a:endParaRPr lang="en-CA" b="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37473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Assignment - Cross-cutting issue</a:t>
            </a:r>
            <a:br>
              <a:rPr lang="nb-NO" dirty="0"/>
            </a:br>
            <a:r>
              <a:rPr lang="en-US" sz="2800" b="1" dirty="0"/>
              <a:t>Intermediaries in the provision of services - </a:t>
            </a:r>
            <a:br>
              <a:rPr lang="en-US" sz="2800" dirty="0"/>
            </a:br>
            <a:r>
              <a:rPr lang="nb-NO" sz="2800" dirty="0"/>
              <a:t>Paper and presentation</a:t>
            </a:r>
            <a:endParaRPr lang="nb-NO"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5281769"/>
              </p:ext>
            </p:extLst>
          </p:nvPr>
        </p:nvGraphicFramePr>
        <p:xfrm>
          <a:off x="1473200" y="1825625"/>
          <a:ext cx="7042150" cy="2763520"/>
        </p:xfrm>
        <a:graphic>
          <a:graphicData uri="http://schemas.openxmlformats.org/drawingml/2006/table">
            <a:tbl>
              <a:tblPr firstRow="1" bandRow="1">
                <a:tableStyleId>{0505E3EF-67EA-436B-97B2-0124C06EBD24}</a:tableStyleId>
              </a:tblPr>
              <a:tblGrid>
                <a:gridCol w="2020627">
                  <a:extLst>
                    <a:ext uri="{9D8B030D-6E8A-4147-A177-3AD203B41FA5}">
                      <a16:colId xmlns:a16="http://schemas.microsoft.com/office/drawing/2014/main" val="20000"/>
                    </a:ext>
                  </a:extLst>
                </a:gridCol>
                <a:gridCol w="5021523">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Session Leader:</a:t>
                      </a:r>
                    </a:p>
                  </a:txBody>
                  <a:tcPr/>
                </a:tc>
                <a:tc>
                  <a:txBody>
                    <a:bodyPr/>
                    <a:lstStyle/>
                    <a:p>
                      <a:endParaRPr lang="en-CA" b="0" dirty="0"/>
                    </a:p>
                  </a:txBody>
                  <a:tcPr/>
                </a:tc>
                <a:extLst>
                  <a:ext uri="{0D108BD9-81ED-4DB2-BD59-A6C34878D82A}">
                    <a16:rowId xmlns:a16="http://schemas.microsoft.com/office/drawing/2014/main" val="10000"/>
                  </a:ext>
                </a:extLst>
              </a:tr>
              <a:tr h="370840">
                <a:tc>
                  <a:txBody>
                    <a:bodyPr/>
                    <a:lstStyle/>
                    <a:p>
                      <a:r>
                        <a:rPr lang="en-CA" b="1" dirty="0"/>
                        <a:t>Classification principles</a:t>
                      </a:r>
                    </a:p>
                  </a:txBody>
                  <a:tcPr/>
                </a:tc>
                <a:tc>
                  <a:txBody>
                    <a:bodyPr/>
                    <a:lstStyle/>
                    <a:p>
                      <a:r>
                        <a:rPr lang="en-CA" b="0" dirty="0"/>
                        <a:t>John Murphy (US Census Bureau) </a:t>
                      </a:r>
                    </a:p>
                  </a:txBody>
                  <a:tcPr/>
                </a:tc>
                <a:extLst>
                  <a:ext uri="{0D108BD9-81ED-4DB2-BD59-A6C34878D82A}">
                    <a16:rowId xmlns:a16="http://schemas.microsoft.com/office/drawing/2014/main" val="10001"/>
                  </a:ext>
                </a:extLst>
              </a:tr>
              <a:tr h="370840">
                <a:tc>
                  <a:txBody>
                    <a:bodyPr/>
                    <a:lstStyle/>
                    <a:p>
                      <a:r>
                        <a:rPr lang="en-CA" b="1" dirty="0"/>
                        <a:t>Industry examples:</a:t>
                      </a:r>
                    </a:p>
                    <a:p>
                      <a:r>
                        <a:rPr lang="en-CA" b="1" dirty="0"/>
                        <a:t>1</a:t>
                      </a:r>
                    </a:p>
                  </a:txBody>
                  <a:tcPr/>
                </a:tc>
                <a:tc>
                  <a:txBody>
                    <a:bodyPr/>
                    <a:lstStyle/>
                    <a:p>
                      <a:endParaRPr lang="en-CA" b="0" dirty="0"/>
                    </a:p>
                  </a:txBody>
                  <a:tcPr/>
                </a:tc>
                <a:extLst>
                  <a:ext uri="{0D108BD9-81ED-4DB2-BD59-A6C34878D82A}">
                    <a16:rowId xmlns:a16="http://schemas.microsoft.com/office/drawing/2014/main" val="10002"/>
                  </a:ext>
                </a:extLst>
              </a:tr>
              <a:tr h="370840">
                <a:tc>
                  <a:txBody>
                    <a:bodyPr/>
                    <a:lstStyle/>
                    <a:p>
                      <a:r>
                        <a:rPr lang="en-CA" b="1" dirty="0"/>
                        <a:t>2</a:t>
                      </a:r>
                    </a:p>
                  </a:txBody>
                  <a:tcPr/>
                </a:tc>
                <a:tc>
                  <a:txBody>
                    <a:bodyPr/>
                    <a:lstStyle/>
                    <a:p>
                      <a:endParaRPr lang="en-CA" b="0" dirty="0"/>
                    </a:p>
                  </a:txBody>
                  <a:tcPr/>
                </a:tc>
                <a:extLst>
                  <a:ext uri="{0D108BD9-81ED-4DB2-BD59-A6C34878D82A}">
                    <a16:rowId xmlns:a16="http://schemas.microsoft.com/office/drawing/2014/main" val="10003"/>
                  </a:ext>
                </a:extLst>
              </a:tr>
              <a:tr h="370840">
                <a:tc>
                  <a:txBody>
                    <a:bodyPr/>
                    <a:lstStyle/>
                    <a:p>
                      <a:r>
                        <a:rPr lang="en-CA" b="1" dirty="0"/>
                        <a:t>3</a:t>
                      </a:r>
                    </a:p>
                  </a:txBody>
                  <a:tcPr/>
                </a:tc>
                <a:tc>
                  <a:txBody>
                    <a:bodyPr/>
                    <a:lstStyle/>
                    <a:p>
                      <a:endParaRPr lang="en-CA" b="0" dirty="0"/>
                    </a:p>
                  </a:txBody>
                  <a:tcPr/>
                </a:tc>
                <a:extLst>
                  <a:ext uri="{0D108BD9-81ED-4DB2-BD59-A6C34878D82A}">
                    <a16:rowId xmlns:a16="http://schemas.microsoft.com/office/drawing/2014/main" val="10004"/>
                  </a:ext>
                </a:extLst>
              </a:tr>
              <a:tr h="370840">
                <a:tc>
                  <a:txBody>
                    <a:bodyPr/>
                    <a:lstStyle/>
                    <a:p>
                      <a:r>
                        <a:rPr lang="en-CA" b="1" dirty="0"/>
                        <a:t>4</a:t>
                      </a:r>
                    </a:p>
                  </a:txBody>
                  <a:tcPr/>
                </a:tc>
                <a:tc>
                  <a:txBody>
                    <a:bodyPr/>
                    <a:lstStyle/>
                    <a:p>
                      <a:endParaRPr lang="en-CA" b="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36262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Assignment - Cross-cutting issue</a:t>
            </a:r>
            <a:br>
              <a:rPr lang="nb-NO" dirty="0"/>
            </a:br>
            <a:r>
              <a:rPr lang="en-CA" sz="2800" b="1" dirty="0"/>
              <a:t>Quality adjustment methods in a digital economy </a:t>
            </a:r>
            <a:r>
              <a:rPr lang="en-CA" sz="2800" dirty="0"/>
              <a:t>- </a:t>
            </a:r>
            <a:r>
              <a:rPr lang="nb-NO" sz="2800" dirty="0"/>
              <a:t>Paper and presentation followed by small group discussions</a:t>
            </a:r>
            <a:endParaRPr lang="nb-NO"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81785482"/>
              </p:ext>
            </p:extLst>
          </p:nvPr>
        </p:nvGraphicFramePr>
        <p:xfrm>
          <a:off x="1473200" y="1825625"/>
          <a:ext cx="7042150" cy="2123440"/>
        </p:xfrm>
        <a:graphic>
          <a:graphicData uri="http://schemas.openxmlformats.org/drawingml/2006/table">
            <a:tbl>
              <a:tblPr firstRow="1" bandRow="1">
                <a:tableStyleId>{0505E3EF-67EA-436B-97B2-0124C06EBD24}</a:tableStyleId>
              </a:tblPr>
              <a:tblGrid>
                <a:gridCol w="1727200">
                  <a:extLst>
                    <a:ext uri="{9D8B030D-6E8A-4147-A177-3AD203B41FA5}">
                      <a16:colId xmlns:a16="http://schemas.microsoft.com/office/drawing/2014/main" val="20000"/>
                    </a:ext>
                  </a:extLst>
                </a:gridCol>
                <a:gridCol w="5314950">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Session Leader:</a:t>
                      </a:r>
                    </a:p>
                  </a:txBody>
                  <a:tcPr/>
                </a:tc>
                <a:tc>
                  <a:txBody>
                    <a:bodyPr/>
                    <a:lstStyle/>
                    <a:p>
                      <a:endParaRPr lang="en-CA" b="0"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Participant</a:t>
                      </a:r>
                    </a:p>
                    <a:p>
                      <a:r>
                        <a:rPr lang="en-CA" b="1" dirty="0"/>
                        <a:t>1</a:t>
                      </a:r>
                    </a:p>
                  </a:txBody>
                  <a:tcPr/>
                </a:tc>
                <a:tc>
                  <a:txBody>
                    <a:bodyPr/>
                    <a:lstStyle/>
                    <a:p>
                      <a:r>
                        <a:rPr lang="en-CA" b="0" dirty="0"/>
                        <a:t>Bonnie</a:t>
                      </a:r>
                      <a:r>
                        <a:rPr lang="en-CA" b="0" baseline="0" dirty="0"/>
                        <a:t> Murphy (US BLS) Hedonics in Telecommunications</a:t>
                      </a:r>
                      <a:endParaRPr lang="en-CA" b="0" dirty="0"/>
                    </a:p>
                  </a:txBody>
                  <a:tcPr/>
                </a:tc>
                <a:extLst>
                  <a:ext uri="{0D108BD9-81ED-4DB2-BD59-A6C34878D82A}">
                    <a16:rowId xmlns:a16="http://schemas.microsoft.com/office/drawing/2014/main" val="10001"/>
                  </a:ext>
                </a:extLst>
              </a:tr>
              <a:tr h="370840">
                <a:tc>
                  <a:txBody>
                    <a:bodyPr/>
                    <a:lstStyle/>
                    <a:p>
                      <a:r>
                        <a:rPr lang="en-CA" b="1" dirty="0"/>
                        <a:t>2</a:t>
                      </a:r>
                    </a:p>
                  </a:txBody>
                  <a:tcPr/>
                </a:tc>
                <a:tc>
                  <a:txBody>
                    <a:bodyPr/>
                    <a:lstStyle/>
                    <a:p>
                      <a:endParaRPr lang="en-CA" b="0" dirty="0"/>
                    </a:p>
                  </a:txBody>
                  <a:tcPr/>
                </a:tc>
                <a:extLst>
                  <a:ext uri="{0D108BD9-81ED-4DB2-BD59-A6C34878D82A}">
                    <a16:rowId xmlns:a16="http://schemas.microsoft.com/office/drawing/2014/main" val="10002"/>
                  </a:ext>
                </a:extLst>
              </a:tr>
              <a:tr h="370840">
                <a:tc>
                  <a:txBody>
                    <a:bodyPr/>
                    <a:lstStyle/>
                    <a:p>
                      <a:r>
                        <a:rPr lang="en-CA" b="1" dirty="0"/>
                        <a:t>3</a:t>
                      </a:r>
                    </a:p>
                  </a:txBody>
                  <a:tcPr/>
                </a:tc>
                <a:tc>
                  <a:txBody>
                    <a:bodyPr/>
                    <a:lstStyle/>
                    <a:p>
                      <a:endParaRPr lang="en-CA" b="0" dirty="0"/>
                    </a:p>
                  </a:txBody>
                  <a:tcPr/>
                </a:tc>
                <a:extLst>
                  <a:ext uri="{0D108BD9-81ED-4DB2-BD59-A6C34878D82A}">
                    <a16:rowId xmlns:a16="http://schemas.microsoft.com/office/drawing/2014/main" val="10003"/>
                  </a:ext>
                </a:extLst>
              </a:tr>
              <a:tr h="370840">
                <a:tc>
                  <a:txBody>
                    <a:bodyPr/>
                    <a:lstStyle/>
                    <a:p>
                      <a:r>
                        <a:rPr lang="en-CA" b="1" dirty="0"/>
                        <a:t>4</a:t>
                      </a:r>
                    </a:p>
                  </a:txBody>
                  <a:tcPr/>
                </a:tc>
                <a:tc>
                  <a:txBody>
                    <a:bodyPr/>
                    <a:lstStyle/>
                    <a:p>
                      <a:endParaRPr lang="en-CA" b="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95808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Overview</a:t>
            </a:r>
          </a:p>
        </p:txBody>
      </p:sp>
      <p:sp>
        <p:nvSpPr>
          <p:cNvPr id="7" name="Content Placeholder 6"/>
          <p:cNvSpPr>
            <a:spLocks noGrp="1"/>
          </p:cNvSpPr>
          <p:nvPr>
            <p:ph idx="1"/>
          </p:nvPr>
        </p:nvSpPr>
        <p:spPr/>
        <p:txBody>
          <a:bodyPr/>
          <a:lstStyle/>
          <a:p>
            <a:pPr marL="0" indent="0">
              <a:buNone/>
            </a:pPr>
            <a:r>
              <a:rPr lang="en-CA" dirty="0"/>
              <a:t> </a:t>
            </a:r>
          </a:p>
        </p:txBody>
      </p:sp>
      <p:sp>
        <p:nvSpPr>
          <p:cNvPr id="3" name="Rounded Rectangle 2"/>
          <p:cNvSpPr/>
          <p:nvPr>
            <p:custDataLst>
              <p:tags r:id="rId1"/>
            </p:custDataLst>
          </p:nvPr>
        </p:nvSpPr>
        <p:spPr>
          <a:xfrm>
            <a:off x="1134458" y="1843493"/>
            <a:ext cx="384159" cy="408150"/>
          </a:xfrm>
          <a:prstGeom prst="roundRect">
            <a:avLst/>
          </a:prstGeom>
          <a:solidFill>
            <a:srgbClr val="428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1</a:t>
            </a:r>
          </a:p>
        </p:txBody>
      </p:sp>
      <p:sp>
        <p:nvSpPr>
          <p:cNvPr id="12" name="Rectangle 11"/>
          <p:cNvSpPr/>
          <p:nvPr/>
        </p:nvSpPr>
        <p:spPr>
          <a:xfrm>
            <a:off x="1821516" y="1852458"/>
            <a:ext cx="6140069" cy="408150"/>
          </a:xfrm>
          <a:prstGeom prst="rect">
            <a:avLst/>
          </a:prstGeom>
        </p:spPr>
        <p:txBody>
          <a:bodyPr wrap="square" anchor="ctr" anchorCtr="0">
            <a:noAutofit/>
          </a:bodyPr>
          <a:lstStyle/>
          <a:p>
            <a:r>
              <a:rPr lang="en-US" sz="2400" dirty="0"/>
              <a:t>VG bureau changes</a:t>
            </a:r>
          </a:p>
        </p:txBody>
      </p:sp>
      <p:sp>
        <p:nvSpPr>
          <p:cNvPr id="4" name="Rounded Rectangle 3"/>
          <p:cNvSpPr/>
          <p:nvPr>
            <p:custDataLst>
              <p:tags r:id="rId2"/>
            </p:custDataLst>
          </p:nvPr>
        </p:nvSpPr>
        <p:spPr>
          <a:xfrm>
            <a:off x="1134458" y="2431631"/>
            <a:ext cx="384159" cy="408150"/>
          </a:xfrm>
          <a:prstGeom prst="roundRect">
            <a:avLst/>
          </a:prstGeom>
          <a:solidFill>
            <a:srgbClr val="8DB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2</a:t>
            </a:r>
          </a:p>
        </p:txBody>
      </p:sp>
      <p:sp>
        <p:nvSpPr>
          <p:cNvPr id="11" name="Rectangle 10"/>
          <p:cNvSpPr/>
          <p:nvPr/>
        </p:nvSpPr>
        <p:spPr>
          <a:xfrm>
            <a:off x="1821516" y="2440596"/>
            <a:ext cx="6486911" cy="408150"/>
          </a:xfrm>
          <a:prstGeom prst="rect">
            <a:avLst/>
          </a:prstGeom>
        </p:spPr>
        <p:txBody>
          <a:bodyPr wrap="square" anchor="ctr" anchorCtr="0">
            <a:noAutofit/>
          </a:bodyPr>
          <a:lstStyle/>
          <a:p>
            <a:r>
              <a:rPr lang="en-US" sz="2400" dirty="0"/>
              <a:t>VG follow-up tasks</a:t>
            </a:r>
          </a:p>
        </p:txBody>
      </p:sp>
      <p:sp>
        <p:nvSpPr>
          <p:cNvPr id="9" name="Rectangle 8"/>
          <p:cNvSpPr/>
          <p:nvPr/>
        </p:nvSpPr>
        <p:spPr>
          <a:xfrm>
            <a:off x="2619375" y="5067301"/>
            <a:ext cx="5905500" cy="990598"/>
          </a:xfrm>
          <a:prstGeom prst="rect">
            <a:avLst/>
          </a:prstGeom>
        </p:spPr>
        <p:txBody>
          <a:bodyPr wrap="square" anchor="ctr" anchorCtr="0">
            <a:noAutofit/>
          </a:bodyPr>
          <a:lstStyle/>
          <a:p>
            <a:endParaRPr lang="en-US" dirty="0">
              <a:solidFill>
                <a:prstClr val="black">
                  <a:lumMod val="65000"/>
                  <a:lumOff val="35000"/>
                </a:prstClr>
              </a:solidFill>
              <a:cs typeface="Arial" pitchFamily="34" charset="0"/>
            </a:endParaRPr>
          </a:p>
        </p:txBody>
      </p:sp>
      <p:sp>
        <p:nvSpPr>
          <p:cNvPr id="13" name="Rounded Rectangle 12"/>
          <p:cNvSpPr/>
          <p:nvPr>
            <p:custDataLst>
              <p:tags r:id="rId3"/>
            </p:custDataLst>
          </p:nvPr>
        </p:nvSpPr>
        <p:spPr>
          <a:xfrm>
            <a:off x="1134458" y="3028734"/>
            <a:ext cx="384159" cy="40815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3</a:t>
            </a:r>
          </a:p>
        </p:txBody>
      </p:sp>
      <p:sp>
        <p:nvSpPr>
          <p:cNvPr id="14" name="Rectangle 13"/>
          <p:cNvSpPr/>
          <p:nvPr/>
        </p:nvSpPr>
        <p:spPr>
          <a:xfrm>
            <a:off x="1821517" y="3037699"/>
            <a:ext cx="4815766" cy="408150"/>
          </a:xfrm>
          <a:prstGeom prst="rect">
            <a:avLst/>
          </a:prstGeom>
        </p:spPr>
        <p:txBody>
          <a:bodyPr wrap="square" anchor="ctr" anchorCtr="0">
            <a:noAutofit/>
          </a:bodyPr>
          <a:lstStyle/>
          <a:p>
            <a:r>
              <a:rPr lang="nb-NO" sz="2400" dirty="0"/>
              <a:t>VG Bureau tasks before next meeting</a:t>
            </a:r>
          </a:p>
        </p:txBody>
      </p:sp>
      <p:sp>
        <p:nvSpPr>
          <p:cNvPr id="15" name="Rounded Rectangle 14"/>
          <p:cNvSpPr/>
          <p:nvPr>
            <p:custDataLst>
              <p:tags r:id="rId4"/>
            </p:custDataLst>
          </p:nvPr>
        </p:nvSpPr>
        <p:spPr>
          <a:xfrm>
            <a:off x="1134458" y="3616872"/>
            <a:ext cx="384159" cy="40815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4</a:t>
            </a:r>
          </a:p>
        </p:txBody>
      </p:sp>
      <p:sp>
        <p:nvSpPr>
          <p:cNvPr id="16" name="Rectangle 15"/>
          <p:cNvSpPr/>
          <p:nvPr/>
        </p:nvSpPr>
        <p:spPr>
          <a:xfrm>
            <a:off x="1821516" y="3625837"/>
            <a:ext cx="5288731" cy="408150"/>
          </a:xfrm>
          <a:prstGeom prst="rect">
            <a:avLst/>
          </a:prstGeom>
        </p:spPr>
        <p:txBody>
          <a:bodyPr wrap="square" anchor="ctr" anchorCtr="0">
            <a:noAutofit/>
          </a:bodyPr>
          <a:lstStyle/>
          <a:p>
            <a:r>
              <a:rPr lang="en-US" sz="2400" dirty="0"/>
              <a:t>Proposed Agenda</a:t>
            </a:r>
          </a:p>
        </p:txBody>
      </p:sp>
      <p:sp>
        <p:nvSpPr>
          <p:cNvPr id="17" name="Rounded Rectangle 16"/>
          <p:cNvSpPr/>
          <p:nvPr>
            <p:custDataLst>
              <p:tags r:id="rId5"/>
            </p:custDataLst>
          </p:nvPr>
        </p:nvSpPr>
        <p:spPr>
          <a:xfrm>
            <a:off x="1134458" y="4207354"/>
            <a:ext cx="384159" cy="40815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5</a:t>
            </a:r>
          </a:p>
        </p:txBody>
      </p:sp>
      <p:sp>
        <p:nvSpPr>
          <p:cNvPr id="18" name="Rectangle 17"/>
          <p:cNvSpPr/>
          <p:nvPr/>
        </p:nvSpPr>
        <p:spPr>
          <a:xfrm>
            <a:off x="1821517" y="4216319"/>
            <a:ext cx="6486910" cy="408150"/>
          </a:xfrm>
          <a:prstGeom prst="rect">
            <a:avLst/>
          </a:prstGeom>
        </p:spPr>
        <p:txBody>
          <a:bodyPr wrap="square" anchor="ctr" anchorCtr="0">
            <a:noAutofit/>
          </a:bodyPr>
          <a:lstStyle/>
          <a:p>
            <a:r>
              <a:rPr lang="en-US" sz="2400" dirty="0"/>
              <a:t>Assignment of work</a:t>
            </a:r>
          </a:p>
        </p:txBody>
      </p:sp>
    </p:spTree>
    <p:extLst>
      <p:ext uri="{BB962C8B-B14F-4D97-AF65-F5344CB8AC3E}">
        <p14:creationId xmlns:p14="http://schemas.microsoft.com/office/powerpoint/2010/main" val="2538845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latin typeface="+mn-lt"/>
              </a:rPr>
              <a:t>Assignment – Cross cutting issue</a:t>
            </a:r>
            <a:br>
              <a:rPr lang="nb-NO" dirty="0">
                <a:latin typeface="+mn-lt"/>
              </a:rPr>
            </a:br>
            <a:r>
              <a:rPr lang="nb-NO" sz="3600" b="1" dirty="0">
                <a:latin typeface="+mn-lt"/>
              </a:rPr>
              <a:t>Export of services </a:t>
            </a:r>
            <a:r>
              <a:rPr lang="nb-NO" sz="3600" dirty="0">
                <a:latin typeface="+mn-lt"/>
              </a:rPr>
              <a:t>- </a:t>
            </a:r>
            <a:r>
              <a:rPr lang="nb-NO" sz="2800" dirty="0">
                <a:latin typeface="+mn-lt"/>
              </a:rPr>
              <a:t>Paper and Presentation</a:t>
            </a:r>
            <a:br>
              <a:rPr lang="en-US" sz="2800" b="1" dirty="0">
                <a:latin typeface="+mn-lt"/>
              </a:rPr>
            </a:br>
            <a:endParaRPr lang="nb-NO" sz="3100" b="1"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9355899"/>
              </p:ext>
            </p:extLst>
          </p:nvPr>
        </p:nvGraphicFramePr>
        <p:xfrm>
          <a:off x="1473200" y="1825625"/>
          <a:ext cx="7042150" cy="3505200"/>
        </p:xfrm>
        <a:graphic>
          <a:graphicData uri="http://schemas.openxmlformats.org/drawingml/2006/table">
            <a:tbl>
              <a:tblPr firstRow="1" bandRow="1">
                <a:tableStyleId>{0505E3EF-67EA-436B-97B2-0124C06EBD24}</a:tableStyleId>
              </a:tblPr>
              <a:tblGrid>
                <a:gridCol w="1739900">
                  <a:extLst>
                    <a:ext uri="{9D8B030D-6E8A-4147-A177-3AD203B41FA5}">
                      <a16:colId xmlns:a16="http://schemas.microsoft.com/office/drawing/2014/main" val="20000"/>
                    </a:ext>
                  </a:extLst>
                </a:gridCol>
                <a:gridCol w="5302250">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Session Leader:</a:t>
                      </a:r>
                    </a:p>
                  </a:txBody>
                  <a:tcPr/>
                </a:tc>
                <a:tc>
                  <a:txBody>
                    <a:bodyPr/>
                    <a:lstStyle/>
                    <a:p>
                      <a:endParaRPr lang="en-CA" b="0"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Output:</a:t>
                      </a:r>
                    </a:p>
                    <a:p>
                      <a:r>
                        <a:rPr lang="en-CA" b="1" dirty="0"/>
                        <a:t>1</a:t>
                      </a:r>
                    </a:p>
                  </a:txBody>
                  <a:tcPr/>
                </a:tc>
                <a:tc>
                  <a:txBody>
                    <a:bodyPr/>
                    <a:lstStyle/>
                    <a:p>
                      <a:endParaRPr lang="en-CA" b="0" dirty="0"/>
                    </a:p>
                  </a:txBody>
                  <a:tcPr/>
                </a:tc>
                <a:extLst>
                  <a:ext uri="{0D108BD9-81ED-4DB2-BD59-A6C34878D82A}">
                    <a16:rowId xmlns:a16="http://schemas.microsoft.com/office/drawing/2014/main" val="10001"/>
                  </a:ext>
                </a:extLst>
              </a:tr>
              <a:tr h="370840">
                <a:tc>
                  <a:txBody>
                    <a:bodyPr/>
                    <a:lstStyle/>
                    <a:p>
                      <a:r>
                        <a:rPr lang="en-CA" b="1" dirty="0"/>
                        <a:t>2</a:t>
                      </a:r>
                    </a:p>
                  </a:txBody>
                  <a:tcPr/>
                </a:tc>
                <a:tc>
                  <a:txBody>
                    <a:bodyPr/>
                    <a:lstStyle/>
                    <a:p>
                      <a:endParaRPr lang="en-CA" b="0" dirty="0"/>
                    </a:p>
                  </a:txBody>
                  <a:tcPr/>
                </a:tc>
                <a:extLst>
                  <a:ext uri="{0D108BD9-81ED-4DB2-BD59-A6C34878D82A}">
                    <a16:rowId xmlns:a16="http://schemas.microsoft.com/office/drawing/2014/main" val="10002"/>
                  </a:ext>
                </a:extLst>
              </a:tr>
              <a:tr h="370840">
                <a:tc>
                  <a:txBody>
                    <a:bodyPr/>
                    <a:lstStyle/>
                    <a:p>
                      <a:r>
                        <a:rPr lang="en-CA" b="1" dirty="0"/>
                        <a:t>3</a:t>
                      </a:r>
                    </a:p>
                  </a:txBody>
                  <a:tcPr/>
                </a:tc>
                <a:tc>
                  <a:txBody>
                    <a:bodyPr/>
                    <a:lstStyle/>
                    <a:p>
                      <a:endParaRPr lang="en-CA" b="0" dirty="0"/>
                    </a:p>
                  </a:txBody>
                  <a:tcPr/>
                </a:tc>
                <a:extLst>
                  <a:ext uri="{0D108BD9-81ED-4DB2-BD59-A6C34878D82A}">
                    <a16:rowId xmlns:a16="http://schemas.microsoft.com/office/drawing/2014/main" val="10003"/>
                  </a:ext>
                </a:extLst>
              </a:tr>
              <a:tr h="370840">
                <a:tc>
                  <a:txBody>
                    <a:bodyPr/>
                    <a:lstStyle/>
                    <a:p>
                      <a:r>
                        <a:rPr lang="en-CA" b="1" dirty="0"/>
                        <a:t>SPPI:</a:t>
                      </a:r>
                    </a:p>
                    <a:p>
                      <a:r>
                        <a:rPr lang="en-CA" b="1" dirty="0"/>
                        <a:t>1</a:t>
                      </a:r>
                    </a:p>
                  </a:txBody>
                  <a:tcPr/>
                </a:tc>
                <a:tc>
                  <a:txBody>
                    <a:bodyPr/>
                    <a:lstStyle/>
                    <a:p>
                      <a:endParaRPr lang="en-CA" b="0" dirty="0"/>
                    </a:p>
                  </a:txBody>
                  <a:tcPr/>
                </a:tc>
                <a:extLst>
                  <a:ext uri="{0D108BD9-81ED-4DB2-BD59-A6C34878D82A}">
                    <a16:rowId xmlns:a16="http://schemas.microsoft.com/office/drawing/2014/main" val="10004"/>
                  </a:ext>
                </a:extLst>
              </a:tr>
              <a:tr h="370840">
                <a:tc>
                  <a:txBody>
                    <a:bodyPr/>
                    <a:lstStyle/>
                    <a:p>
                      <a:r>
                        <a:rPr lang="en-CA" b="1" dirty="0"/>
                        <a:t>2</a:t>
                      </a:r>
                    </a:p>
                  </a:txBody>
                  <a:tcPr/>
                </a:tc>
                <a:tc>
                  <a:txBody>
                    <a:bodyPr/>
                    <a:lstStyle/>
                    <a:p>
                      <a:endParaRPr lang="en-CA" b="0" dirty="0"/>
                    </a:p>
                  </a:txBody>
                  <a:tcPr/>
                </a:tc>
                <a:extLst>
                  <a:ext uri="{0D108BD9-81ED-4DB2-BD59-A6C34878D82A}">
                    <a16:rowId xmlns:a16="http://schemas.microsoft.com/office/drawing/2014/main" val="10005"/>
                  </a:ext>
                </a:extLst>
              </a:tr>
              <a:tr h="370840">
                <a:tc>
                  <a:txBody>
                    <a:bodyPr/>
                    <a:lstStyle/>
                    <a:p>
                      <a:r>
                        <a:rPr lang="en-CA" b="1" dirty="0"/>
                        <a:t>3</a:t>
                      </a:r>
                    </a:p>
                  </a:txBody>
                  <a:tcPr/>
                </a:tc>
                <a:tc>
                  <a:txBody>
                    <a:bodyPr/>
                    <a:lstStyle/>
                    <a:p>
                      <a:endParaRPr lang="en-CA" b="0" dirty="0"/>
                    </a:p>
                  </a:txBody>
                  <a:tcPr/>
                </a:tc>
                <a:extLst>
                  <a:ext uri="{0D108BD9-81ED-4DB2-BD59-A6C34878D82A}">
                    <a16:rowId xmlns:a16="http://schemas.microsoft.com/office/drawing/2014/main" val="10006"/>
                  </a:ext>
                </a:extLst>
              </a:tr>
              <a:tr h="370840">
                <a:tc>
                  <a:txBody>
                    <a:bodyPr/>
                    <a:lstStyle/>
                    <a:p>
                      <a:r>
                        <a:rPr lang="en-CA" b="1" dirty="0"/>
                        <a:t>Discussant:</a:t>
                      </a:r>
                    </a:p>
                  </a:txBody>
                  <a:tcPr/>
                </a:tc>
                <a:tc>
                  <a:txBody>
                    <a:bodyPr/>
                    <a:lstStyle/>
                    <a:p>
                      <a:r>
                        <a:rPr lang="en-CA" b="0" dirty="0"/>
                        <a:t>Globalization</a:t>
                      </a:r>
                      <a:r>
                        <a:rPr lang="en-CA" b="0" baseline="0" dirty="0"/>
                        <a:t> expert</a:t>
                      </a:r>
                      <a:endParaRPr lang="en-CA" b="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13429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Assignment - Cross-cutting issue</a:t>
            </a:r>
            <a:br>
              <a:rPr lang="nb-NO" dirty="0"/>
            </a:br>
            <a:r>
              <a:rPr lang="en-US" sz="2800" b="1" dirty="0"/>
              <a:t>Practical aspects of profiling and collecting data on large complex enterprises </a:t>
            </a:r>
            <a:r>
              <a:rPr lang="en-CA" sz="2800" dirty="0"/>
              <a:t>- </a:t>
            </a:r>
            <a:r>
              <a:rPr lang="nb-NO" sz="2800" dirty="0"/>
              <a:t>Paper and poster</a:t>
            </a:r>
            <a:endParaRPr lang="nb-NO"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73292883"/>
              </p:ext>
            </p:extLst>
          </p:nvPr>
        </p:nvGraphicFramePr>
        <p:xfrm>
          <a:off x="1473200" y="1825625"/>
          <a:ext cx="7042150" cy="2123440"/>
        </p:xfrm>
        <a:graphic>
          <a:graphicData uri="http://schemas.openxmlformats.org/drawingml/2006/table">
            <a:tbl>
              <a:tblPr firstRow="1" bandRow="1">
                <a:tableStyleId>{0505E3EF-67EA-436B-97B2-0124C06EBD24}</a:tableStyleId>
              </a:tblPr>
              <a:tblGrid>
                <a:gridCol w="1727200">
                  <a:extLst>
                    <a:ext uri="{9D8B030D-6E8A-4147-A177-3AD203B41FA5}">
                      <a16:colId xmlns:a16="http://schemas.microsoft.com/office/drawing/2014/main" val="20000"/>
                    </a:ext>
                  </a:extLst>
                </a:gridCol>
                <a:gridCol w="5314950">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Session Leader:</a:t>
                      </a:r>
                    </a:p>
                  </a:txBody>
                  <a:tcPr/>
                </a:tc>
                <a:tc>
                  <a:txBody>
                    <a:bodyPr/>
                    <a:lstStyle/>
                    <a:p>
                      <a:endParaRPr lang="en-CA" b="0"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Participant</a:t>
                      </a:r>
                    </a:p>
                    <a:p>
                      <a:r>
                        <a:rPr lang="en-CA" b="1" dirty="0"/>
                        <a:t>1</a:t>
                      </a:r>
                    </a:p>
                  </a:txBody>
                  <a:tcPr/>
                </a:tc>
                <a:tc>
                  <a:txBody>
                    <a:bodyPr/>
                    <a:lstStyle/>
                    <a:p>
                      <a:endParaRPr lang="en-CA" b="0" dirty="0"/>
                    </a:p>
                  </a:txBody>
                  <a:tcPr/>
                </a:tc>
                <a:extLst>
                  <a:ext uri="{0D108BD9-81ED-4DB2-BD59-A6C34878D82A}">
                    <a16:rowId xmlns:a16="http://schemas.microsoft.com/office/drawing/2014/main" val="10001"/>
                  </a:ext>
                </a:extLst>
              </a:tr>
              <a:tr h="370840">
                <a:tc>
                  <a:txBody>
                    <a:bodyPr/>
                    <a:lstStyle/>
                    <a:p>
                      <a:r>
                        <a:rPr lang="en-CA" b="1" dirty="0"/>
                        <a:t>2</a:t>
                      </a:r>
                    </a:p>
                  </a:txBody>
                  <a:tcPr/>
                </a:tc>
                <a:tc>
                  <a:txBody>
                    <a:bodyPr/>
                    <a:lstStyle/>
                    <a:p>
                      <a:endParaRPr lang="en-CA" b="0" dirty="0"/>
                    </a:p>
                  </a:txBody>
                  <a:tcPr/>
                </a:tc>
                <a:extLst>
                  <a:ext uri="{0D108BD9-81ED-4DB2-BD59-A6C34878D82A}">
                    <a16:rowId xmlns:a16="http://schemas.microsoft.com/office/drawing/2014/main" val="10002"/>
                  </a:ext>
                </a:extLst>
              </a:tr>
              <a:tr h="370840">
                <a:tc>
                  <a:txBody>
                    <a:bodyPr/>
                    <a:lstStyle/>
                    <a:p>
                      <a:r>
                        <a:rPr lang="en-CA" b="1" dirty="0"/>
                        <a:t>3</a:t>
                      </a:r>
                    </a:p>
                  </a:txBody>
                  <a:tcPr/>
                </a:tc>
                <a:tc>
                  <a:txBody>
                    <a:bodyPr/>
                    <a:lstStyle/>
                    <a:p>
                      <a:endParaRPr lang="en-CA" b="0" dirty="0"/>
                    </a:p>
                  </a:txBody>
                  <a:tcPr/>
                </a:tc>
                <a:extLst>
                  <a:ext uri="{0D108BD9-81ED-4DB2-BD59-A6C34878D82A}">
                    <a16:rowId xmlns:a16="http://schemas.microsoft.com/office/drawing/2014/main" val="10003"/>
                  </a:ext>
                </a:extLst>
              </a:tr>
              <a:tr h="370840">
                <a:tc>
                  <a:txBody>
                    <a:bodyPr/>
                    <a:lstStyle/>
                    <a:p>
                      <a:r>
                        <a:rPr lang="en-CA" b="1" dirty="0"/>
                        <a:t>4</a:t>
                      </a:r>
                    </a:p>
                  </a:txBody>
                  <a:tcPr/>
                </a:tc>
                <a:tc>
                  <a:txBody>
                    <a:bodyPr/>
                    <a:lstStyle/>
                    <a:p>
                      <a:endParaRPr lang="en-CA" b="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82210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Assignment - Cross-cutting issue</a:t>
            </a:r>
            <a:br>
              <a:rPr lang="nb-NO" dirty="0"/>
            </a:br>
            <a:r>
              <a:rPr lang="nb-NO" sz="3600" dirty="0"/>
              <a:t>Modern methods </a:t>
            </a:r>
            <a:r>
              <a:rPr lang="nb-NO" dirty="0"/>
              <a:t>- </a:t>
            </a:r>
            <a:r>
              <a:rPr lang="nb-NO" sz="2800" dirty="0"/>
              <a:t>Demonstration</a:t>
            </a:r>
            <a:endParaRPr lang="nb-NO"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3435021"/>
              </p:ext>
            </p:extLst>
          </p:nvPr>
        </p:nvGraphicFramePr>
        <p:xfrm>
          <a:off x="1473200" y="1825625"/>
          <a:ext cx="7042150" cy="741680"/>
        </p:xfrm>
        <a:graphic>
          <a:graphicData uri="http://schemas.openxmlformats.org/drawingml/2006/table">
            <a:tbl>
              <a:tblPr firstRow="1" bandRow="1">
                <a:tableStyleId>{0505E3EF-67EA-436B-97B2-0124C06EBD24}</a:tableStyleId>
              </a:tblPr>
              <a:tblGrid>
                <a:gridCol w="1727200">
                  <a:extLst>
                    <a:ext uri="{9D8B030D-6E8A-4147-A177-3AD203B41FA5}">
                      <a16:colId xmlns:a16="http://schemas.microsoft.com/office/drawing/2014/main" val="20000"/>
                    </a:ext>
                  </a:extLst>
                </a:gridCol>
                <a:gridCol w="5314950">
                  <a:extLst>
                    <a:ext uri="{9D8B030D-6E8A-4147-A177-3AD203B41FA5}">
                      <a16:colId xmlns:a16="http://schemas.microsoft.com/office/drawing/2014/main" val="20001"/>
                    </a:ext>
                  </a:extLst>
                </a:gridCol>
              </a:tblGrid>
              <a:tr h="370840">
                <a:tc>
                  <a:txBody>
                    <a:bodyPr/>
                    <a:lstStyle/>
                    <a:p>
                      <a:r>
                        <a:rPr lang="en-CA" b="1" dirty="0"/>
                        <a:t>1</a:t>
                      </a:r>
                    </a:p>
                  </a:txBody>
                  <a:tcPr/>
                </a:tc>
                <a:tc>
                  <a:txBody>
                    <a:bodyPr/>
                    <a:lstStyle/>
                    <a:p>
                      <a:r>
                        <a:rPr lang="en-CA" b="0" dirty="0"/>
                        <a:t>Bonnie Murphy (US BLS) – Visualization Tool</a:t>
                      </a:r>
                    </a:p>
                  </a:txBody>
                  <a:tcPr/>
                </a:tc>
                <a:extLst>
                  <a:ext uri="{0D108BD9-81ED-4DB2-BD59-A6C34878D82A}">
                    <a16:rowId xmlns:a16="http://schemas.microsoft.com/office/drawing/2014/main" val="10000"/>
                  </a:ext>
                </a:extLst>
              </a:tr>
              <a:tr h="370840">
                <a:tc>
                  <a:txBody>
                    <a:bodyPr/>
                    <a:lstStyle/>
                    <a:p>
                      <a:r>
                        <a:rPr lang="en-CA" b="1" dirty="0"/>
                        <a:t>2</a:t>
                      </a:r>
                    </a:p>
                  </a:txBody>
                  <a:tcPr/>
                </a:tc>
                <a:tc>
                  <a:txBody>
                    <a:bodyPr/>
                    <a:lstStyle/>
                    <a:p>
                      <a:endParaRPr lang="en-CA" b="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63934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Assignment of work – Task Forces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9869655"/>
              </p:ext>
            </p:extLst>
          </p:nvPr>
        </p:nvGraphicFramePr>
        <p:xfrm>
          <a:off x="1473200" y="1825625"/>
          <a:ext cx="7042150" cy="3749040"/>
        </p:xfrm>
        <a:graphic>
          <a:graphicData uri="http://schemas.openxmlformats.org/drawingml/2006/table">
            <a:tbl>
              <a:tblPr firstRow="1" bandRow="1">
                <a:tableStyleId>{0505E3EF-67EA-436B-97B2-0124C06EBD24}</a:tableStyleId>
              </a:tblPr>
              <a:tblGrid>
                <a:gridCol w="1727200">
                  <a:extLst>
                    <a:ext uri="{9D8B030D-6E8A-4147-A177-3AD203B41FA5}">
                      <a16:colId xmlns:a16="http://schemas.microsoft.com/office/drawing/2014/main" val="20000"/>
                    </a:ext>
                  </a:extLst>
                </a:gridCol>
                <a:gridCol w="5314950">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VG Website</a:t>
                      </a:r>
                    </a:p>
                  </a:txBody>
                  <a:tcPr/>
                </a:tc>
                <a:tc>
                  <a:txBody>
                    <a:bodyPr/>
                    <a:lstStyle/>
                    <a:p>
                      <a:r>
                        <a:rPr lang="en-CA" b="1" dirty="0"/>
                        <a:t>Leader</a:t>
                      </a:r>
                      <a:r>
                        <a:rPr lang="en-CA" b="0" dirty="0"/>
                        <a:t>: Lucy </a:t>
                      </a:r>
                      <a:r>
                        <a:rPr lang="en-CA" b="0" dirty="0" err="1"/>
                        <a:t>Opsitnik</a:t>
                      </a:r>
                      <a:r>
                        <a:rPr lang="en-CA" b="0" dirty="0"/>
                        <a:t> (Canada)</a:t>
                      </a:r>
                    </a:p>
                    <a:p>
                      <a:r>
                        <a:rPr lang="en-CA" b="1" dirty="0"/>
                        <a:t>Participants</a:t>
                      </a:r>
                      <a:r>
                        <a:rPr lang="en-CA" b="0" dirty="0"/>
                        <a:t>:</a:t>
                      </a:r>
                    </a:p>
                    <a:p>
                      <a:r>
                        <a:rPr lang="en-CA" b="0" dirty="0"/>
                        <a:t>Andrew Baer (US Census)</a:t>
                      </a:r>
                    </a:p>
                    <a:p>
                      <a:r>
                        <a:rPr lang="en-CA" b="0" dirty="0"/>
                        <a:t>John Jeremy (UK)</a:t>
                      </a:r>
                    </a:p>
                    <a:p>
                      <a:r>
                        <a:rPr lang="en-CA" b="0" dirty="0"/>
                        <a:t>Salvatore </a:t>
                      </a:r>
                      <a:r>
                        <a:rPr lang="en-CA" b="0" dirty="0" err="1"/>
                        <a:t>Filberti</a:t>
                      </a:r>
                      <a:r>
                        <a:rPr lang="en-CA" b="0" dirty="0"/>
                        <a:t> (Italy)</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CDF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Leader: </a:t>
                      </a:r>
                      <a:r>
                        <a:rPr lang="en-CA" dirty="0" err="1"/>
                        <a:t>Jakob</a:t>
                      </a:r>
                      <a:r>
                        <a:rPr lang="en-CA" dirty="0"/>
                        <a:t> </a:t>
                      </a:r>
                      <a:r>
                        <a:rPr lang="en-CA" dirty="0" err="1"/>
                        <a:t>Kalko</a:t>
                      </a:r>
                      <a:r>
                        <a:rPr lang="en-CA" dirty="0"/>
                        <a:t> (Norway)</a:t>
                      </a:r>
                      <a:endParaRPr lang="en-CA" b="1" dirty="0"/>
                    </a:p>
                    <a:p>
                      <a:r>
                        <a:rPr lang="en-CA" b="1" dirty="0"/>
                        <a:t>Participants:</a:t>
                      </a:r>
                    </a:p>
                    <a:p>
                      <a:r>
                        <a:rPr lang="en-CA" dirty="0" err="1"/>
                        <a:t>Dorothee</a:t>
                      </a:r>
                      <a:r>
                        <a:rPr lang="en-CA" dirty="0"/>
                        <a:t> </a:t>
                      </a:r>
                      <a:r>
                        <a:rPr lang="en-CA" dirty="0" err="1"/>
                        <a:t>Blang</a:t>
                      </a:r>
                      <a:r>
                        <a:rPr lang="en-CA" dirty="0"/>
                        <a:t> (Germany)</a:t>
                      </a:r>
                    </a:p>
                    <a:p>
                      <a:r>
                        <a:rPr lang="en-CA" dirty="0"/>
                        <a:t>Erika Barrera (Chile)</a:t>
                      </a:r>
                    </a:p>
                    <a:p>
                      <a:r>
                        <a:rPr lang="en-CA" dirty="0"/>
                        <a:t>Marcus </a:t>
                      </a:r>
                      <a:r>
                        <a:rPr lang="en-CA" dirty="0" err="1"/>
                        <a:t>Friden</a:t>
                      </a:r>
                      <a:r>
                        <a:rPr lang="en-CA" dirty="0"/>
                        <a:t> (Sweden)</a:t>
                      </a:r>
                    </a:p>
                    <a:p>
                      <a:r>
                        <a:rPr lang="en-CA" dirty="0"/>
                        <a:t>Bonnie Murphy (US)</a:t>
                      </a:r>
                    </a:p>
                    <a:p>
                      <a:r>
                        <a:rPr lang="en-CA" dirty="0"/>
                        <a:t>John Murphy (US)</a:t>
                      </a:r>
                    </a:p>
                    <a:p>
                      <a:r>
                        <a:rPr lang="en-CA" dirty="0"/>
                        <a:t>Kat Pegler (UK)</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95751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Assignment of work – Task Forces (2 of 2)</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48327804"/>
              </p:ext>
            </p:extLst>
          </p:nvPr>
        </p:nvGraphicFramePr>
        <p:xfrm>
          <a:off x="1473200" y="1825625"/>
          <a:ext cx="7042150" cy="2377440"/>
        </p:xfrm>
        <a:graphic>
          <a:graphicData uri="http://schemas.openxmlformats.org/drawingml/2006/table">
            <a:tbl>
              <a:tblPr firstRow="1" bandRow="1">
                <a:tableStyleId>{0505E3EF-67EA-436B-97B2-0124C06EBD24}</a:tableStyleId>
              </a:tblPr>
              <a:tblGrid>
                <a:gridCol w="1727200">
                  <a:extLst>
                    <a:ext uri="{9D8B030D-6E8A-4147-A177-3AD203B41FA5}">
                      <a16:colId xmlns:a16="http://schemas.microsoft.com/office/drawing/2014/main" val="20000"/>
                    </a:ext>
                  </a:extLst>
                </a:gridCol>
                <a:gridCol w="5314950">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Wholesale Trade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(recent experience or development of WSPI)</a:t>
                      </a:r>
                    </a:p>
                  </a:txBody>
                  <a:tcPr/>
                </a:tc>
                <a:tc>
                  <a:txBody>
                    <a:bodyPr/>
                    <a:lstStyle/>
                    <a:p>
                      <a:r>
                        <a:rPr lang="en-CA" b="1" dirty="0"/>
                        <a:t>Leader</a:t>
                      </a:r>
                      <a:r>
                        <a:rPr lang="en-CA" b="0" dirty="0"/>
                        <a:t>: </a:t>
                      </a:r>
                    </a:p>
                    <a:p>
                      <a:r>
                        <a:rPr lang="en-CA" b="1" dirty="0"/>
                        <a:t>Participants</a:t>
                      </a:r>
                      <a:r>
                        <a:rPr lang="en-CA" b="0" dirty="0"/>
                        <a:t>:</a:t>
                      </a:r>
                    </a:p>
                    <a:p>
                      <a:endParaRPr lang="en-CA" b="0"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2017 Update to the Glossary</a:t>
                      </a:r>
                    </a:p>
                  </a:txBody>
                  <a:tcPr/>
                </a:tc>
                <a:tc>
                  <a:txBody>
                    <a:bodyPr/>
                    <a:lstStyle/>
                    <a:p>
                      <a:endParaRPr lang="en-CA"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21332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Coffee Break</a:t>
            </a:r>
          </a:p>
        </p:txBody>
      </p:sp>
      <p:sp>
        <p:nvSpPr>
          <p:cNvPr id="3" name="Plassholder for innhold 2"/>
          <p:cNvSpPr>
            <a:spLocks noGrp="1"/>
          </p:cNvSpPr>
          <p:nvPr>
            <p:ph idx="1"/>
          </p:nvPr>
        </p:nvSpPr>
        <p:spPr/>
        <p:txBody>
          <a:bodyPr/>
          <a:lstStyle/>
          <a:p>
            <a:endParaRPr lang="nb-NO" dirty="0"/>
          </a:p>
          <a:p>
            <a:r>
              <a:rPr lang="nb-NO" sz="3000" dirty="0"/>
              <a:t>If you want to contribute to next year’s meeting, please write your name, NSO and topic on a sheet of paper and bring to John Murphy during the </a:t>
            </a:r>
            <a:r>
              <a:rPr lang="nb-NO" sz="3000"/>
              <a:t>break (note if subject to approval from NSO)</a:t>
            </a:r>
            <a:endParaRPr lang="nb-NO" sz="3000" dirty="0"/>
          </a:p>
        </p:txBody>
      </p:sp>
    </p:spTree>
    <p:extLst>
      <p:ext uri="{BB962C8B-B14F-4D97-AF65-F5344CB8AC3E}">
        <p14:creationId xmlns:p14="http://schemas.microsoft.com/office/powerpoint/2010/main" val="1676470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4000257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Thank you!!!!!!</a:t>
            </a:r>
          </a:p>
        </p:txBody>
      </p:sp>
      <p:sp>
        <p:nvSpPr>
          <p:cNvPr id="8" name="Content Placeholder 7"/>
          <p:cNvSpPr>
            <a:spLocks noGrp="1"/>
          </p:cNvSpPr>
          <p:nvPr>
            <p:ph idx="1"/>
          </p:nvPr>
        </p:nvSpPr>
        <p:spPr>
          <a:xfrm>
            <a:off x="628650" y="2337757"/>
            <a:ext cx="7886700" cy="3839205"/>
          </a:xfrm>
        </p:spPr>
        <p:txBody>
          <a:bodyPr/>
          <a:lstStyle/>
          <a:p>
            <a:pPr marL="0" indent="0">
              <a:buNone/>
            </a:pPr>
            <a:r>
              <a:rPr lang="en-CA" dirty="0"/>
              <a:t> </a:t>
            </a:r>
          </a:p>
        </p:txBody>
      </p:sp>
      <p:sp>
        <p:nvSpPr>
          <p:cNvPr id="26" name="Content Placeholder 2"/>
          <p:cNvSpPr txBox="1">
            <a:spLocks/>
          </p:cNvSpPr>
          <p:nvPr/>
        </p:nvSpPr>
        <p:spPr>
          <a:xfrm>
            <a:off x="609600" y="1664199"/>
            <a:ext cx="7905750" cy="592348"/>
          </a:xfrm>
          <a:prstGeom prst="rect">
            <a:avLst/>
          </a:prstGeom>
        </p:spPr>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2400" dirty="0"/>
              <a:t>Thank you to the Ministry of Statistics &amp; Programme Implementation, Government of India for hosting a very successful meeting</a:t>
            </a:r>
          </a:p>
          <a:p>
            <a:pPr marL="0" indent="0">
              <a:buNone/>
            </a:pPr>
            <a:endParaRPr lang="en-CA" sz="2000" dirty="0"/>
          </a:p>
        </p:txBody>
      </p:sp>
      <p:sp>
        <p:nvSpPr>
          <p:cNvPr id="31" name="Rectangle 30"/>
          <p:cNvSpPr/>
          <p:nvPr/>
        </p:nvSpPr>
        <p:spPr>
          <a:xfrm>
            <a:off x="4572000" y="4380594"/>
            <a:ext cx="1238250" cy="1208646"/>
          </a:xfrm>
          <a:prstGeom prst="rect">
            <a:avLst/>
          </a:prstGeom>
        </p:spPr>
        <p:txBody>
          <a:bodyPr vert="horz" lIns="91440" tIns="45720" rIns="91440" bIns="45720" rtlCol="0">
            <a:noAutofit/>
          </a:bodyPr>
          <a:lstStyle/>
          <a:p>
            <a:pPr>
              <a:spcBef>
                <a:spcPct val="20000"/>
              </a:spcBef>
              <a:buClr>
                <a:schemeClr val="accent1"/>
              </a:buClr>
              <a:buFont typeface="Wingdings" pitchFamily="2" charset="2"/>
              <a:buNone/>
            </a:pPr>
            <a:endParaRPr lang="en-US" sz="1200" dirty="0">
              <a:solidFill>
                <a:schemeClr val="tx1">
                  <a:lumMod val="65000"/>
                  <a:lumOff val="35000"/>
                </a:schemeClr>
              </a:solidFill>
              <a:cs typeface="Arial" pitchFamily="34" charset="0"/>
            </a:endParaRPr>
          </a:p>
        </p:txBody>
      </p:sp>
      <p:sp>
        <p:nvSpPr>
          <p:cNvPr id="33" name="Rectangle 32"/>
          <p:cNvSpPr/>
          <p:nvPr/>
        </p:nvSpPr>
        <p:spPr>
          <a:xfrm>
            <a:off x="5953125" y="4380594"/>
            <a:ext cx="1238250" cy="1128027"/>
          </a:xfrm>
          <a:prstGeom prst="rect">
            <a:avLst/>
          </a:prstGeom>
        </p:spPr>
        <p:txBody>
          <a:bodyPr vert="horz" lIns="91440" tIns="45720" rIns="91440" bIns="45720" rtlCol="0">
            <a:noAutofit/>
          </a:bodyPr>
          <a:lstStyle/>
          <a:p>
            <a:pPr>
              <a:spcBef>
                <a:spcPct val="20000"/>
              </a:spcBef>
              <a:buClr>
                <a:schemeClr val="accent1"/>
              </a:buClr>
              <a:buFont typeface="Wingdings" pitchFamily="2" charset="2"/>
              <a:buNone/>
            </a:pPr>
            <a:endParaRPr lang="en-US" sz="1200" dirty="0">
              <a:solidFill>
                <a:schemeClr val="tx1">
                  <a:lumMod val="65000"/>
                  <a:lumOff val="35000"/>
                </a:schemeClr>
              </a:solidFill>
              <a:cs typeface="Arial" pitchFamily="34" charset="0"/>
            </a:endParaRPr>
          </a:p>
        </p:txBody>
      </p:sp>
      <p:sp>
        <p:nvSpPr>
          <p:cNvPr id="35" name="Rectangle 34"/>
          <p:cNvSpPr/>
          <p:nvPr/>
        </p:nvSpPr>
        <p:spPr>
          <a:xfrm>
            <a:off x="7286625" y="4380593"/>
            <a:ext cx="1238250" cy="1208647"/>
          </a:xfrm>
          <a:prstGeom prst="rect">
            <a:avLst/>
          </a:prstGeom>
        </p:spPr>
        <p:txBody>
          <a:bodyPr vert="horz" lIns="91440" tIns="45720" rIns="91440" bIns="45720" rtlCol="0">
            <a:noAutofit/>
          </a:bodyPr>
          <a:lstStyle/>
          <a:p>
            <a:pPr>
              <a:spcBef>
                <a:spcPct val="20000"/>
              </a:spcBef>
              <a:buClr>
                <a:schemeClr val="accent1"/>
              </a:buClr>
              <a:buFont typeface="Wingdings" pitchFamily="2" charset="2"/>
              <a:buNone/>
            </a:pPr>
            <a:endParaRPr lang="en-US" sz="1200" dirty="0">
              <a:solidFill>
                <a:schemeClr val="tx1">
                  <a:lumMod val="65000"/>
                  <a:lumOff val="35000"/>
                </a:schemeClr>
              </a:solidFill>
              <a:cs typeface="Arial" pitchFamily="34" charset="0"/>
            </a:endParaRPr>
          </a:p>
        </p:txBody>
      </p:sp>
      <p:pic>
        <p:nvPicPr>
          <p:cNvPr id="9" name="Picture 8"/>
          <p:cNvPicPr>
            <a:picLocks noChangeAspect="1"/>
          </p:cNvPicPr>
          <p:nvPr/>
        </p:nvPicPr>
        <p:blipFill>
          <a:blip r:embed="rId2"/>
          <a:stretch>
            <a:fillRect/>
          </a:stretch>
        </p:blipFill>
        <p:spPr>
          <a:xfrm>
            <a:off x="3145193" y="3253502"/>
            <a:ext cx="4365114" cy="3462828"/>
          </a:xfrm>
          <a:prstGeom prst="rect">
            <a:avLst/>
          </a:prstGeom>
        </p:spPr>
      </p:pic>
    </p:spTree>
    <p:extLst>
      <p:ext uri="{BB962C8B-B14F-4D97-AF65-F5344CB8AC3E}">
        <p14:creationId xmlns:p14="http://schemas.microsoft.com/office/powerpoint/2010/main" val="1046906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Thank you!!!!!!</a:t>
            </a:r>
          </a:p>
        </p:txBody>
      </p:sp>
      <p:sp>
        <p:nvSpPr>
          <p:cNvPr id="8" name="Content Placeholder 7"/>
          <p:cNvSpPr>
            <a:spLocks noGrp="1"/>
          </p:cNvSpPr>
          <p:nvPr>
            <p:ph idx="1"/>
          </p:nvPr>
        </p:nvSpPr>
        <p:spPr>
          <a:xfrm>
            <a:off x="904240" y="2641600"/>
            <a:ext cx="7611110" cy="3535362"/>
          </a:xfrm>
        </p:spPr>
        <p:txBody>
          <a:bodyPr/>
          <a:lstStyle/>
          <a:p>
            <a:pPr marL="0" indent="0">
              <a:buNone/>
            </a:pPr>
            <a:r>
              <a:rPr lang="en-CA" dirty="0"/>
              <a:t> </a:t>
            </a:r>
          </a:p>
        </p:txBody>
      </p:sp>
      <p:sp>
        <p:nvSpPr>
          <p:cNvPr id="26" name="Content Placeholder 2"/>
          <p:cNvSpPr txBox="1">
            <a:spLocks/>
          </p:cNvSpPr>
          <p:nvPr/>
        </p:nvSpPr>
        <p:spPr>
          <a:xfrm>
            <a:off x="619125" y="1468063"/>
            <a:ext cx="7905750" cy="592348"/>
          </a:xfrm>
          <a:prstGeom prst="rect">
            <a:avLst/>
          </a:prstGeom>
        </p:spPr>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2000" dirty="0"/>
              <a:t>Thank you to ISTAT for organizing the 33</a:t>
            </a:r>
            <a:r>
              <a:rPr lang="en-CA" sz="2000" baseline="30000" dirty="0"/>
              <a:t>rd</a:t>
            </a:r>
            <a:r>
              <a:rPr lang="en-CA" sz="2000" dirty="0"/>
              <a:t> </a:t>
            </a:r>
            <a:r>
              <a:rPr lang="en-CA" sz="2000" dirty="0" err="1"/>
              <a:t>Voorburg</a:t>
            </a:r>
            <a:r>
              <a:rPr lang="en-CA" sz="2000" dirty="0"/>
              <a:t> Group meeting in 2018.</a:t>
            </a:r>
          </a:p>
          <a:p>
            <a:pPr marL="0" indent="0">
              <a:buNone/>
            </a:pPr>
            <a:r>
              <a:rPr lang="en-CA" sz="2000" dirty="0"/>
              <a:t>Thank you to all VG participants for your many contributions and excellent insights, discussions and participation.</a:t>
            </a:r>
          </a:p>
          <a:p>
            <a:pPr marL="0" indent="0">
              <a:buNone/>
            </a:pPr>
            <a:r>
              <a:rPr lang="en-CA" sz="2000" dirty="0"/>
              <a:t>We hope to see all of you in Rome!</a:t>
            </a:r>
          </a:p>
          <a:p>
            <a:pPr marL="0" indent="0">
              <a:buNone/>
            </a:pPr>
            <a:endParaRPr lang="en-CA" sz="2000" dirty="0"/>
          </a:p>
          <a:p>
            <a:pPr marL="0" indent="0">
              <a:buNone/>
            </a:pPr>
            <a:endParaRPr lang="en-CA" sz="2000" dirty="0"/>
          </a:p>
          <a:p>
            <a:pPr marL="0" indent="0">
              <a:buNone/>
            </a:pPr>
            <a:endParaRPr lang="en-CA" sz="2000" dirty="0"/>
          </a:p>
        </p:txBody>
      </p:sp>
      <p:sp>
        <p:nvSpPr>
          <p:cNvPr id="31" name="Rectangle 30"/>
          <p:cNvSpPr/>
          <p:nvPr/>
        </p:nvSpPr>
        <p:spPr>
          <a:xfrm>
            <a:off x="4572000" y="4380594"/>
            <a:ext cx="1238250" cy="1208646"/>
          </a:xfrm>
          <a:prstGeom prst="rect">
            <a:avLst/>
          </a:prstGeom>
        </p:spPr>
        <p:txBody>
          <a:bodyPr vert="horz" lIns="91440" tIns="45720" rIns="91440" bIns="45720" rtlCol="0">
            <a:noAutofit/>
          </a:bodyPr>
          <a:lstStyle/>
          <a:p>
            <a:pPr>
              <a:spcBef>
                <a:spcPct val="20000"/>
              </a:spcBef>
              <a:buClr>
                <a:schemeClr val="accent1"/>
              </a:buClr>
              <a:buFont typeface="Wingdings" pitchFamily="2" charset="2"/>
              <a:buNone/>
            </a:pPr>
            <a:endParaRPr lang="en-US" sz="1200" dirty="0">
              <a:solidFill>
                <a:schemeClr val="tx1">
                  <a:lumMod val="65000"/>
                  <a:lumOff val="35000"/>
                </a:schemeClr>
              </a:solidFill>
              <a:cs typeface="Arial" pitchFamily="34" charset="0"/>
            </a:endParaRPr>
          </a:p>
        </p:txBody>
      </p:sp>
      <p:sp>
        <p:nvSpPr>
          <p:cNvPr id="33" name="Rectangle 32"/>
          <p:cNvSpPr/>
          <p:nvPr/>
        </p:nvSpPr>
        <p:spPr>
          <a:xfrm>
            <a:off x="5953125" y="4380594"/>
            <a:ext cx="1238250" cy="1128027"/>
          </a:xfrm>
          <a:prstGeom prst="rect">
            <a:avLst/>
          </a:prstGeom>
        </p:spPr>
        <p:txBody>
          <a:bodyPr vert="horz" lIns="91440" tIns="45720" rIns="91440" bIns="45720" rtlCol="0">
            <a:noAutofit/>
          </a:bodyPr>
          <a:lstStyle/>
          <a:p>
            <a:pPr>
              <a:spcBef>
                <a:spcPct val="20000"/>
              </a:spcBef>
              <a:buClr>
                <a:schemeClr val="accent1"/>
              </a:buClr>
              <a:buFont typeface="Wingdings" pitchFamily="2" charset="2"/>
              <a:buNone/>
            </a:pPr>
            <a:endParaRPr lang="en-US" sz="1200" dirty="0">
              <a:solidFill>
                <a:schemeClr val="tx1">
                  <a:lumMod val="65000"/>
                  <a:lumOff val="35000"/>
                </a:schemeClr>
              </a:solidFill>
              <a:cs typeface="Arial" pitchFamily="34" charset="0"/>
            </a:endParaRPr>
          </a:p>
        </p:txBody>
      </p:sp>
      <p:sp>
        <p:nvSpPr>
          <p:cNvPr id="35" name="Rectangle 34"/>
          <p:cNvSpPr/>
          <p:nvPr/>
        </p:nvSpPr>
        <p:spPr>
          <a:xfrm>
            <a:off x="7286625" y="4380593"/>
            <a:ext cx="1238250" cy="1208647"/>
          </a:xfrm>
          <a:prstGeom prst="rect">
            <a:avLst/>
          </a:prstGeom>
        </p:spPr>
        <p:txBody>
          <a:bodyPr vert="horz" lIns="91440" tIns="45720" rIns="91440" bIns="45720" rtlCol="0">
            <a:noAutofit/>
          </a:bodyPr>
          <a:lstStyle/>
          <a:p>
            <a:pPr>
              <a:spcBef>
                <a:spcPct val="20000"/>
              </a:spcBef>
              <a:buClr>
                <a:schemeClr val="accent1"/>
              </a:buClr>
              <a:buFont typeface="Wingdings" pitchFamily="2" charset="2"/>
              <a:buNone/>
            </a:pPr>
            <a:endParaRPr lang="en-US" sz="1200" dirty="0">
              <a:solidFill>
                <a:schemeClr val="tx1">
                  <a:lumMod val="65000"/>
                  <a:lumOff val="35000"/>
                </a:schemeClr>
              </a:solidFill>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529" y="3454262"/>
            <a:ext cx="5100320" cy="2980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1490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US" sz="3200" dirty="0">
                <a:solidFill>
                  <a:schemeClr val="dk1"/>
                </a:solidFill>
                <a:latin typeface="+mn-lt"/>
                <a:ea typeface="Calibri"/>
                <a:cs typeface="Calibri"/>
                <a:sym typeface="Calibri"/>
              </a:rPr>
              <a:t>Proposed VG Bureau </a:t>
            </a:r>
            <a:r>
              <a:rPr lang="en-US" sz="3200" dirty="0">
                <a:latin typeface="+mn-lt"/>
              </a:rPr>
              <a:t>Effective at end of VG 2017</a:t>
            </a:r>
            <a:endParaRPr lang="nb-NO" sz="3200" dirty="0">
              <a:latin typeface="+mn-lt"/>
            </a:endParaRPr>
          </a:p>
        </p:txBody>
      </p:sp>
      <p:sp>
        <p:nvSpPr>
          <p:cNvPr id="3" name="Plassholder for innhold 2"/>
          <p:cNvSpPr>
            <a:spLocks noGrp="1"/>
          </p:cNvSpPr>
          <p:nvPr>
            <p:ph idx="1"/>
          </p:nvPr>
        </p:nvSpPr>
        <p:spPr>
          <a:xfrm>
            <a:off x="1485900" y="1825625"/>
            <a:ext cx="7029450" cy="4351338"/>
          </a:xfrm>
        </p:spPr>
        <p:txBody>
          <a:bodyPr>
            <a:normAutofit/>
          </a:bodyPr>
          <a:lstStyle/>
          <a:p>
            <a:pPr marL="257175" indent="-257175">
              <a:spcBef>
                <a:spcPts val="0"/>
              </a:spcBef>
              <a:buClr>
                <a:schemeClr val="dk1"/>
              </a:buClr>
              <a:buSzPct val="98666"/>
              <a:buFont typeface="Arial"/>
              <a:buChar char="•"/>
            </a:pPr>
            <a:r>
              <a:rPr lang="en-US" dirty="0">
                <a:latin typeface="+mj-lt"/>
              </a:rPr>
              <a:t>Every year, a delegate from the next host country joins the Bureau and remains until the end of following year’s meeting</a:t>
            </a:r>
          </a:p>
          <a:p>
            <a:pPr marL="257175" indent="-257175">
              <a:spcBef>
                <a:spcPts val="0"/>
              </a:spcBef>
              <a:buClr>
                <a:schemeClr val="dk1"/>
              </a:buClr>
              <a:buSzPct val="98666"/>
              <a:buFont typeface="Arial"/>
              <a:buChar char="•"/>
            </a:pPr>
            <a:r>
              <a:rPr lang="en-US" dirty="0">
                <a:latin typeface="+mj-lt"/>
              </a:rPr>
              <a:t>The Bureau would like to thank Maja </a:t>
            </a:r>
            <a:r>
              <a:rPr lang="en-US" dirty="0" err="1">
                <a:latin typeface="+mj-lt"/>
              </a:rPr>
              <a:t>Dozet</a:t>
            </a:r>
            <a:r>
              <a:rPr lang="en-US" dirty="0">
                <a:latin typeface="+mj-lt"/>
              </a:rPr>
              <a:t> for her excellent contributions to the Bureau</a:t>
            </a:r>
          </a:p>
          <a:p>
            <a:pPr marL="257175" indent="-257175">
              <a:spcBef>
                <a:spcPts val="0"/>
              </a:spcBef>
              <a:buClr>
                <a:schemeClr val="dk1"/>
              </a:buClr>
              <a:buSzPct val="98666"/>
              <a:buFont typeface="Arial"/>
              <a:buChar char="•"/>
            </a:pPr>
            <a:r>
              <a:rPr lang="en-US" dirty="0">
                <a:latin typeface="+mj-lt"/>
              </a:rPr>
              <a:t>Mary Beth Garneau</a:t>
            </a:r>
            <a:r>
              <a:rPr lang="en-US" dirty="0">
                <a:solidFill>
                  <a:schemeClr val="dk1"/>
                </a:solidFill>
                <a:latin typeface="+mj-lt"/>
                <a:ea typeface="Calibri"/>
                <a:cs typeface="Calibri"/>
                <a:sym typeface="Calibri"/>
              </a:rPr>
              <a:t> and </a:t>
            </a:r>
            <a:r>
              <a:rPr lang="en-US" dirty="0" err="1">
                <a:latin typeface="+mj-lt"/>
              </a:rPr>
              <a:t>Jakob</a:t>
            </a:r>
            <a:r>
              <a:rPr lang="en-US" dirty="0">
                <a:latin typeface="+mj-lt"/>
              </a:rPr>
              <a:t> </a:t>
            </a:r>
            <a:r>
              <a:rPr lang="en-US" dirty="0" err="1">
                <a:latin typeface="+mj-lt"/>
              </a:rPr>
              <a:t>Kalko</a:t>
            </a:r>
            <a:r>
              <a:rPr lang="en-US" dirty="0">
                <a:solidFill>
                  <a:schemeClr val="dk1"/>
                </a:solidFill>
                <a:latin typeface="+mj-lt"/>
                <a:ea typeface="Calibri"/>
                <a:cs typeface="Calibri"/>
                <a:sym typeface="Calibri"/>
              </a:rPr>
              <a:t> remain as co-chairs</a:t>
            </a:r>
          </a:p>
          <a:p>
            <a:pPr marL="257175" indent="-257175">
              <a:spcBef>
                <a:spcPts val="444"/>
              </a:spcBef>
              <a:buClr>
                <a:schemeClr val="dk1"/>
              </a:buClr>
              <a:buSzPct val="98666"/>
              <a:buFont typeface="Arial"/>
              <a:buChar char="•"/>
            </a:pPr>
            <a:r>
              <a:rPr lang="en-US" dirty="0">
                <a:solidFill>
                  <a:schemeClr val="dk1"/>
                </a:solidFill>
                <a:latin typeface="+mj-lt"/>
                <a:ea typeface="Calibri"/>
                <a:cs typeface="Calibri"/>
                <a:sym typeface="Calibri"/>
              </a:rPr>
              <a:t>John Murp</a:t>
            </a:r>
            <a:r>
              <a:rPr lang="en-US" dirty="0">
                <a:latin typeface="+mj-lt"/>
              </a:rPr>
              <a:t>hy has agreed to remain as VG </a:t>
            </a:r>
            <a:r>
              <a:rPr lang="en-US" dirty="0">
                <a:solidFill>
                  <a:schemeClr val="dk1"/>
                </a:solidFill>
                <a:latin typeface="+mj-lt"/>
                <a:ea typeface="Calibri"/>
                <a:cs typeface="Calibri"/>
                <a:sym typeface="Calibri"/>
              </a:rPr>
              <a:t>Secretary</a:t>
            </a:r>
          </a:p>
        </p:txBody>
      </p:sp>
    </p:spTree>
    <p:extLst>
      <p:ext uri="{BB962C8B-B14F-4D97-AF65-F5344CB8AC3E}">
        <p14:creationId xmlns:p14="http://schemas.microsoft.com/office/powerpoint/2010/main" val="221553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Voorburg Group Bureau</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9674017"/>
              </p:ext>
            </p:extLst>
          </p:nvPr>
        </p:nvGraphicFramePr>
        <p:xfrm>
          <a:off x="628650" y="1474896"/>
          <a:ext cx="7600950" cy="3566160"/>
        </p:xfrm>
        <a:graphic>
          <a:graphicData uri="http://schemas.openxmlformats.org/drawingml/2006/table">
            <a:tbl>
              <a:tblPr firstRow="1" bandRow="1">
                <a:tableStyleId>{2D5ABB26-0587-4C30-8999-92F81FD0307C}</a:tableStyleId>
              </a:tblPr>
              <a:tblGrid>
                <a:gridCol w="3172169">
                  <a:extLst>
                    <a:ext uri="{9D8B030D-6E8A-4147-A177-3AD203B41FA5}">
                      <a16:colId xmlns:a16="http://schemas.microsoft.com/office/drawing/2014/main" val="20000"/>
                    </a:ext>
                  </a:extLst>
                </a:gridCol>
                <a:gridCol w="4428781">
                  <a:extLst>
                    <a:ext uri="{9D8B030D-6E8A-4147-A177-3AD203B41FA5}">
                      <a16:colId xmlns:a16="http://schemas.microsoft.com/office/drawing/2014/main" val="20001"/>
                    </a:ext>
                  </a:extLst>
                </a:gridCol>
              </a:tblGrid>
              <a:tr h="370840">
                <a:tc>
                  <a:txBody>
                    <a:bodyPr/>
                    <a:lstStyle/>
                    <a:p>
                      <a:r>
                        <a:rPr lang="en-CA" sz="1600" b="1" dirty="0" err="1"/>
                        <a:t>Jakob</a:t>
                      </a:r>
                      <a:r>
                        <a:rPr lang="en-CA" sz="1600" b="1" dirty="0"/>
                        <a:t> </a:t>
                      </a:r>
                      <a:r>
                        <a:rPr lang="en-CA" sz="1600" b="1" dirty="0" err="1"/>
                        <a:t>Kalko</a:t>
                      </a:r>
                      <a:r>
                        <a:rPr lang="en-CA" sz="1600" b="1" dirty="0"/>
                        <a:t> (Co-chair)</a:t>
                      </a:r>
                    </a:p>
                  </a:txBody>
                  <a:tcPr>
                    <a:solidFill>
                      <a:schemeClr val="accent1">
                        <a:lumMod val="20000"/>
                        <a:lumOff val="80000"/>
                      </a:schemeClr>
                    </a:solidFill>
                  </a:tcPr>
                </a:tc>
                <a:tc>
                  <a:txBody>
                    <a:bodyPr/>
                    <a:lstStyle/>
                    <a:p>
                      <a:r>
                        <a:rPr lang="en-CA" sz="1600" dirty="0"/>
                        <a:t>Statistics Norway</a:t>
                      </a:r>
                      <a:endParaRPr lang="en-CA" sz="1600" b="0" dirty="0"/>
                    </a:p>
                  </a:txBody>
                  <a:tcP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r>
                        <a:rPr lang="en-CA" sz="1600" b="1" dirty="0"/>
                        <a:t>Mary Beth Garneau (Co-chair)</a:t>
                      </a:r>
                    </a:p>
                  </a:txBody>
                  <a:tcPr/>
                </a:tc>
                <a:tc>
                  <a:txBody>
                    <a:bodyPr/>
                    <a:lstStyle/>
                    <a:p>
                      <a:r>
                        <a:rPr lang="en-CA" sz="1600" dirty="0"/>
                        <a:t>Statistics Canada</a:t>
                      </a:r>
                    </a:p>
                  </a:txBody>
                  <a:tcPr/>
                </a:tc>
                <a:extLst>
                  <a:ext uri="{0D108BD9-81ED-4DB2-BD59-A6C34878D82A}">
                    <a16:rowId xmlns:a16="http://schemas.microsoft.com/office/drawing/2014/main" val="10001"/>
                  </a:ext>
                </a:extLst>
              </a:tr>
              <a:tr h="370840">
                <a:tc>
                  <a:txBody>
                    <a:bodyPr/>
                    <a:lstStyle/>
                    <a:p>
                      <a:r>
                        <a:rPr lang="en-CA" sz="1600" b="1" dirty="0"/>
                        <a:t>John Murphy (Secretary)</a:t>
                      </a:r>
                    </a:p>
                  </a:txBody>
                  <a:tcPr>
                    <a:solidFill>
                      <a:schemeClr val="accent1">
                        <a:lumMod val="20000"/>
                        <a:lumOff val="80000"/>
                      </a:schemeClr>
                    </a:solidFill>
                  </a:tcPr>
                </a:tc>
                <a:tc>
                  <a:txBody>
                    <a:bodyPr/>
                    <a:lstStyle/>
                    <a:p>
                      <a:r>
                        <a:rPr lang="en-CA" sz="1600" dirty="0"/>
                        <a:t>U.S. Bureau of Census</a:t>
                      </a:r>
                    </a:p>
                  </a:txBody>
                  <a:tcPr>
                    <a:solidFill>
                      <a:schemeClr val="accent1">
                        <a:lumMod val="20000"/>
                        <a:lumOff val="80000"/>
                      </a:schemeClr>
                    </a:solidFill>
                  </a:tcPr>
                </a:tc>
                <a:extLst>
                  <a:ext uri="{0D108BD9-81ED-4DB2-BD59-A6C34878D82A}">
                    <a16:rowId xmlns:a16="http://schemas.microsoft.com/office/drawing/2014/main" val="10002"/>
                  </a:ext>
                </a:extLst>
              </a:tr>
              <a:tr h="370840">
                <a:tc>
                  <a:txBody>
                    <a:bodyPr/>
                    <a:lstStyle/>
                    <a:p>
                      <a:r>
                        <a:rPr lang="en-CA" sz="1600" dirty="0"/>
                        <a:t>Erika Barrera</a:t>
                      </a:r>
                    </a:p>
                  </a:txBody>
                  <a:tcPr/>
                </a:tc>
                <a:tc>
                  <a:txBody>
                    <a:bodyPr/>
                    <a:lstStyle/>
                    <a:p>
                      <a:r>
                        <a:rPr lang="en-CA" sz="1600" kern="1200" dirty="0">
                          <a:effectLst/>
                        </a:rPr>
                        <a:t>Central Bank of Chile</a:t>
                      </a:r>
                      <a:endParaRPr lang="en-CA" sz="1600" dirty="0"/>
                    </a:p>
                  </a:txBody>
                  <a:tcPr/>
                </a:tc>
                <a:extLst>
                  <a:ext uri="{0D108BD9-81ED-4DB2-BD59-A6C34878D82A}">
                    <a16:rowId xmlns:a16="http://schemas.microsoft.com/office/drawing/2014/main" val="10003"/>
                  </a:ext>
                </a:extLst>
              </a:tr>
              <a:tr h="0">
                <a:tc>
                  <a:txBody>
                    <a:bodyPr/>
                    <a:lstStyle/>
                    <a:p>
                      <a:r>
                        <a:rPr lang="en-CA" sz="1600" dirty="0"/>
                        <a:t>Ramon Bravo</a:t>
                      </a:r>
                    </a:p>
                  </a:txBody>
                  <a:tcPr>
                    <a:solidFill>
                      <a:schemeClr val="accent1">
                        <a:lumMod val="20000"/>
                        <a:lumOff val="80000"/>
                      </a:schemeClr>
                    </a:solidFill>
                  </a:tcPr>
                </a:tc>
                <a:tc>
                  <a:txBody>
                    <a:bodyPr/>
                    <a:lstStyle/>
                    <a:p>
                      <a:r>
                        <a:rPr lang="en-CA" sz="1600" kern="1200" dirty="0">
                          <a:effectLst/>
                        </a:rPr>
                        <a:t>INEGI, Mexico</a:t>
                      </a:r>
                      <a:endParaRPr lang="en-CA" sz="1600" dirty="0"/>
                    </a:p>
                  </a:txBody>
                  <a:tcPr>
                    <a:solidFill>
                      <a:schemeClr val="accent1">
                        <a:lumMod val="20000"/>
                        <a:lumOff val="80000"/>
                      </a:schemeClr>
                    </a:solidFill>
                  </a:tcPr>
                </a:tc>
                <a:extLst>
                  <a:ext uri="{0D108BD9-81ED-4DB2-BD59-A6C34878D82A}">
                    <a16:rowId xmlns:a16="http://schemas.microsoft.com/office/drawing/2014/main" val="10004"/>
                  </a:ext>
                </a:extLst>
              </a:tr>
              <a:tr h="273050">
                <a:tc>
                  <a:txBody>
                    <a:bodyPr/>
                    <a:lstStyle/>
                    <a:p>
                      <a:r>
                        <a:rPr lang="en-CA" sz="1600" dirty="0"/>
                        <a:t>2018 Host</a:t>
                      </a:r>
                    </a:p>
                  </a:txBody>
                  <a:tcPr/>
                </a:tc>
                <a:tc>
                  <a:txBody>
                    <a:bodyPr/>
                    <a:lstStyle/>
                    <a:p>
                      <a:r>
                        <a:rPr lang="en-CA" sz="1600" dirty="0"/>
                        <a:t>2018 Host country</a:t>
                      </a:r>
                    </a:p>
                  </a:txBody>
                  <a:tcPr/>
                </a:tc>
                <a:extLst>
                  <a:ext uri="{0D108BD9-81ED-4DB2-BD59-A6C34878D82A}">
                    <a16:rowId xmlns:a16="http://schemas.microsoft.com/office/drawing/2014/main" val="10005"/>
                  </a:ext>
                </a:extLst>
              </a:tr>
              <a:tr h="180340">
                <a:tc>
                  <a:txBody>
                    <a:bodyPr/>
                    <a:lstStyle/>
                    <a:p>
                      <a:r>
                        <a:rPr lang="en-CA" sz="1600" dirty="0"/>
                        <a:t>Marcus </a:t>
                      </a:r>
                      <a:r>
                        <a:rPr lang="en-CA" sz="1600" dirty="0" err="1"/>
                        <a:t>Fridén</a:t>
                      </a:r>
                      <a:endParaRPr lang="en-CA" sz="1600" dirty="0"/>
                    </a:p>
                  </a:txBody>
                  <a:tcPr>
                    <a:solidFill>
                      <a:schemeClr val="accent1">
                        <a:lumMod val="20000"/>
                        <a:lumOff val="80000"/>
                      </a:schemeClr>
                    </a:solidFill>
                  </a:tcPr>
                </a:tc>
                <a:tc>
                  <a:txBody>
                    <a:bodyPr/>
                    <a:lstStyle/>
                    <a:p>
                      <a:r>
                        <a:rPr lang="en-CA" sz="1600" kern="1200" dirty="0">
                          <a:effectLst/>
                        </a:rPr>
                        <a:t>Statistics Sweden</a:t>
                      </a:r>
                      <a:endParaRPr lang="en-CA" sz="1600" dirty="0"/>
                    </a:p>
                  </a:txBody>
                  <a:tcPr>
                    <a:solidFill>
                      <a:schemeClr val="accent1">
                        <a:lumMod val="20000"/>
                        <a:lumOff val="80000"/>
                      </a:schemeClr>
                    </a:solidFill>
                  </a:tcPr>
                </a:tc>
                <a:extLst>
                  <a:ext uri="{0D108BD9-81ED-4DB2-BD59-A6C34878D82A}">
                    <a16:rowId xmlns:a16="http://schemas.microsoft.com/office/drawing/2014/main" val="10006"/>
                  </a:ext>
                </a:extLst>
              </a:tr>
              <a:tr h="0">
                <a:tc>
                  <a:txBody>
                    <a:bodyPr/>
                    <a:lstStyle/>
                    <a:p>
                      <a:r>
                        <a:rPr lang="en-CA" sz="1600" dirty="0"/>
                        <a:t>Bonnie Murphy</a:t>
                      </a:r>
                    </a:p>
                  </a:txBody>
                  <a:tcPr/>
                </a:tc>
                <a:tc>
                  <a:txBody>
                    <a:bodyPr/>
                    <a:lstStyle/>
                    <a:p>
                      <a:r>
                        <a:rPr lang="en-CA" sz="1600" kern="1200" dirty="0">
                          <a:effectLst/>
                        </a:rPr>
                        <a:t>U.S. Bureau of Labor Statistics</a:t>
                      </a:r>
                      <a:endParaRPr lang="en-CA" sz="1600" dirty="0"/>
                    </a:p>
                  </a:txBody>
                  <a:tcPr/>
                </a:tc>
                <a:extLst>
                  <a:ext uri="{0D108BD9-81ED-4DB2-BD59-A6C34878D82A}">
                    <a16:rowId xmlns:a16="http://schemas.microsoft.com/office/drawing/2014/main" val="10007"/>
                  </a:ext>
                </a:extLst>
              </a:tr>
              <a:tr h="370840">
                <a:tc>
                  <a:txBody>
                    <a:bodyPr/>
                    <a:lstStyle/>
                    <a:p>
                      <a:r>
                        <a:rPr lang="en-CA" sz="1600" dirty="0"/>
                        <a:t>Gopal Singh Negi</a:t>
                      </a:r>
                    </a:p>
                  </a:txBody>
                  <a:tcPr>
                    <a:solidFill>
                      <a:schemeClr val="accent1">
                        <a:lumMod val="20000"/>
                        <a:lumOff val="80000"/>
                      </a:schemeClr>
                    </a:solidFill>
                  </a:tcPr>
                </a:tc>
                <a:tc>
                  <a:txBody>
                    <a:bodyPr/>
                    <a:lstStyle/>
                    <a:p>
                      <a:r>
                        <a:rPr lang="en-CA" sz="1600" kern="1200" dirty="0">
                          <a:effectLst/>
                        </a:rPr>
                        <a:t>India Ministry of Commerce &amp; Industry</a:t>
                      </a:r>
                      <a:endParaRPr lang="en-CA" sz="1600" dirty="0"/>
                    </a:p>
                  </a:txBody>
                  <a:tcPr>
                    <a:solidFill>
                      <a:schemeClr val="accent1">
                        <a:lumMod val="20000"/>
                        <a:lumOff val="80000"/>
                      </a:schemeClr>
                    </a:solidFill>
                  </a:tcPr>
                </a:tc>
                <a:extLst>
                  <a:ext uri="{0D108BD9-81ED-4DB2-BD59-A6C34878D82A}">
                    <a16:rowId xmlns:a16="http://schemas.microsoft.com/office/drawing/2014/main" val="10008"/>
                  </a:ext>
                </a:extLst>
              </a:tr>
              <a:tr h="370840">
                <a:tc>
                  <a:txBody>
                    <a:bodyPr/>
                    <a:lstStyle/>
                    <a:p>
                      <a:r>
                        <a:rPr lang="en-CA" sz="1600" dirty="0"/>
                        <a:t>Kat Pegler</a:t>
                      </a:r>
                    </a:p>
                  </a:txBody>
                  <a:tcPr/>
                </a:tc>
                <a:tc>
                  <a:txBody>
                    <a:bodyPr/>
                    <a:lstStyle/>
                    <a:p>
                      <a:r>
                        <a:rPr lang="en-CA" sz="1600" kern="1200" dirty="0">
                          <a:effectLst/>
                        </a:rPr>
                        <a:t>Office of National Statistics, U.K.</a:t>
                      </a:r>
                      <a:endParaRPr lang="en-CA" sz="1600" dirty="0"/>
                    </a:p>
                  </a:txBody>
                  <a:tcPr/>
                </a:tc>
                <a:extLst>
                  <a:ext uri="{0D108BD9-81ED-4DB2-BD59-A6C34878D82A}">
                    <a16:rowId xmlns:a16="http://schemas.microsoft.com/office/drawing/2014/main" val="10009"/>
                  </a:ext>
                </a:extLst>
              </a:tr>
            </a:tbl>
          </a:graphicData>
        </a:graphic>
      </p:graphicFrame>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35799" b="19635"/>
          <a:stretch/>
        </p:blipFill>
        <p:spPr>
          <a:xfrm>
            <a:off x="4196218" y="5041056"/>
            <a:ext cx="4947782" cy="1653780"/>
          </a:xfrm>
          <a:prstGeom prst="rect">
            <a:avLst/>
          </a:prstGeom>
        </p:spPr>
      </p:pic>
    </p:spTree>
    <p:extLst>
      <p:ext uri="{BB962C8B-B14F-4D97-AF65-F5344CB8AC3E}">
        <p14:creationId xmlns:p14="http://schemas.microsoft.com/office/powerpoint/2010/main" val="3558632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VG 2017 Follow-up tasks</a:t>
            </a:r>
          </a:p>
        </p:txBody>
      </p:sp>
      <p:sp>
        <p:nvSpPr>
          <p:cNvPr id="3" name="Content Placeholder 2"/>
          <p:cNvSpPr>
            <a:spLocks noGrp="1"/>
          </p:cNvSpPr>
          <p:nvPr>
            <p:ph idx="1"/>
          </p:nvPr>
        </p:nvSpPr>
        <p:spPr>
          <a:xfrm>
            <a:off x="638175" y="2413870"/>
            <a:ext cx="7886700" cy="2933869"/>
          </a:xfrm>
        </p:spPr>
        <p:txBody>
          <a:bodyPr/>
          <a:lstStyle/>
          <a:p>
            <a:pPr marL="0" indent="0">
              <a:buNone/>
            </a:pPr>
            <a:r>
              <a:rPr lang="en-CA" dirty="0"/>
              <a:t> </a:t>
            </a:r>
          </a:p>
        </p:txBody>
      </p:sp>
      <p:sp>
        <p:nvSpPr>
          <p:cNvPr id="14" name="Snip Single Corner Rectangle 13"/>
          <p:cNvSpPr/>
          <p:nvPr>
            <p:custDataLst>
              <p:tags r:id="rId1"/>
            </p:custDataLst>
          </p:nvPr>
        </p:nvSpPr>
        <p:spPr>
          <a:xfrm>
            <a:off x="628650" y="3338972"/>
            <a:ext cx="1441450" cy="669746"/>
          </a:xfrm>
          <a:prstGeom prst="snip1Rect">
            <a:avLst/>
          </a:prstGeom>
          <a:solidFill>
            <a:srgbClr val="428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cs typeface="Arial" pitchFamily="34" charset="0"/>
              </a:rPr>
              <a:t>Updates to 2017 papers</a:t>
            </a:r>
          </a:p>
        </p:txBody>
      </p:sp>
      <p:sp>
        <p:nvSpPr>
          <p:cNvPr id="25" name="Rectangle 24"/>
          <p:cNvSpPr/>
          <p:nvPr/>
        </p:nvSpPr>
        <p:spPr>
          <a:xfrm>
            <a:off x="2212975" y="3338972"/>
            <a:ext cx="6321425" cy="669746"/>
          </a:xfrm>
          <a:prstGeom prst="rect">
            <a:avLst/>
          </a:prstGeom>
        </p:spPr>
        <p:txBody>
          <a:bodyPr wrap="square" anchor="ctr">
            <a:noAutofit/>
          </a:bodyPr>
          <a:lstStyle/>
          <a:p>
            <a:r>
              <a:rPr lang="en-US" sz="1600" dirty="0"/>
              <a:t>Updates to papers from this year’s meeting are due no later than 15 January 2018 </a:t>
            </a:r>
          </a:p>
        </p:txBody>
      </p:sp>
      <p:sp>
        <p:nvSpPr>
          <p:cNvPr id="18" name="Snip Single Corner Rectangle 17"/>
          <p:cNvSpPr/>
          <p:nvPr>
            <p:custDataLst>
              <p:tags r:id="rId2"/>
            </p:custDataLst>
          </p:nvPr>
        </p:nvSpPr>
        <p:spPr>
          <a:xfrm>
            <a:off x="638176" y="2482531"/>
            <a:ext cx="1441450" cy="669746"/>
          </a:xfrm>
          <a:prstGeom prst="snip1Rect">
            <a:avLst/>
          </a:prstGeom>
          <a:solidFill>
            <a:srgbClr val="428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cs typeface="Arial" pitchFamily="34" charset="0"/>
              </a:rPr>
              <a:t>Meeting notes</a:t>
            </a:r>
          </a:p>
        </p:txBody>
      </p:sp>
      <p:sp>
        <p:nvSpPr>
          <p:cNvPr id="24" name="Rectangle 23"/>
          <p:cNvSpPr/>
          <p:nvPr/>
        </p:nvSpPr>
        <p:spPr>
          <a:xfrm>
            <a:off x="2203045" y="2482531"/>
            <a:ext cx="6617106" cy="669746"/>
          </a:xfrm>
          <a:prstGeom prst="rect">
            <a:avLst/>
          </a:prstGeom>
        </p:spPr>
        <p:txBody>
          <a:bodyPr wrap="square" anchor="ctr">
            <a:noAutofit/>
          </a:bodyPr>
          <a:lstStyle/>
          <a:p>
            <a:r>
              <a:rPr lang="en-US" sz="1600" dirty="0"/>
              <a:t>First draft of meeting notes from Secretary due December 15, 2017 Bureau and session leaders review and comment by January 15, 2018</a:t>
            </a:r>
          </a:p>
          <a:p>
            <a:r>
              <a:rPr lang="en-US" sz="1600" dirty="0"/>
              <a:t>Final notes to the Chairs by February 15, 2018</a:t>
            </a:r>
          </a:p>
        </p:txBody>
      </p:sp>
      <p:sp>
        <p:nvSpPr>
          <p:cNvPr id="19" name="Snip Single Corner Rectangle 18"/>
          <p:cNvSpPr/>
          <p:nvPr>
            <p:custDataLst>
              <p:tags r:id="rId3"/>
            </p:custDataLst>
          </p:nvPr>
        </p:nvSpPr>
        <p:spPr>
          <a:xfrm>
            <a:off x="628650" y="4195413"/>
            <a:ext cx="1441450" cy="669746"/>
          </a:xfrm>
          <a:prstGeom prst="snip1Rect">
            <a:avLst/>
          </a:prstGeom>
          <a:solidFill>
            <a:srgbClr val="428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cs typeface="Arial" pitchFamily="34" charset="0"/>
              </a:rPr>
              <a:t>Websites</a:t>
            </a:r>
          </a:p>
        </p:txBody>
      </p:sp>
      <p:sp>
        <p:nvSpPr>
          <p:cNvPr id="23" name="Rectangle 22"/>
          <p:cNvSpPr/>
          <p:nvPr/>
        </p:nvSpPr>
        <p:spPr>
          <a:xfrm>
            <a:off x="2212975" y="4195413"/>
            <a:ext cx="6321425" cy="669746"/>
          </a:xfrm>
          <a:prstGeom prst="rect">
            <a:avLst/>
          </a:prstGeom>
        </p:spPr>
        <p:txBody>
          <a:bodyPr wrap="square" anchor="ctr">
            <a:noAutofit/>
          </a:bodyPr>
          <a:lstStyle/>
          <a:p>
            <a:r>
              <a:rPr lang="en-US" sz="1600" dirty="0"/>
              <a:t>Update UN City Group website by December 15, 2017</a:t>
            </a:r>
          </a:p>
          <a:p>
            <a:r>
              <a:rPr lang="en-US" sz="1600" dirty="0"/>
              <a:t>Load papers and meeting notes to permanent VG website by end of March 2018</a:t>
            </a:r>
          </a:p>
        </p:txBody>
      </p:sp>
      <p:sp>
        <p:nvSpPr>
          <p:cNvPr id="20" name="Snip Single Corner Rectangle 19"/>
          <p:cNvSpPr/>
          <p:nvPr>
            <p:custDataLst>
              <p:tags r:id="rId4"/>
            </p:custDataLst>
          </p:nvPr>
        </p:nvSpPr>
        <p:spPr>
          <a:xfrm>
            <a:off x="638175" y="1626090"/>
            <a:ext cx="1441450" cy="669746"/>
          </a:xfrm>
          <a:prstGeom prst="snip1Rect">
            <a:avLst/>
          </a:prstGeom>
          <a:solidFill>
            <a:srgbClr val="428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cs typeface="Arial" pitchFamily="34" charset="0"/>
              </a:rPr>
              <a:t>Report to UNSC</a:t>
            </a:r>
          </a:p>
        </p:txBody>
      </p:sp>
      <p:sp>
        <p:nvSpPr>
          <p:cNvPr id="22" name="Rectangle 21"/>
          <p:cNvSpPr/>
          <p:nvPr/>
        </p:nvSpPr>
        <p:spPr>
          <a:xfrm>
            <a:off x="2222500" y="1626090"/>
            <a:ext cx="6321425" cy="669746"/>
          </a:xfrm>
          <a:prstGeom prst="rect">
            <a:avLst/>
          </a:prstGeom>
        </p:spPr>
        <p:txBody>
          <a:bodyPr wrap="square" anchor="ctr">
            <a:noAutofit/>
          </a:bodyPr>
          <a:lstStyle/>
          <a:p>
            <a:r>
              <a:rPr lang="en-US" sz="1600" dirty="0"/>
              <a:t>Submit annotations for UN Statistical Commission Agenda by October 30, 2017. </a:t>
            </a:r>
          </a:p>
          <a:p>
            <a:r>
              <a:rPr lang="en-US" sz="1600" dirty="0"/>
              <a:t>Provide report to UNSC by November 27,2017</a:t>
            </a:r>
          </a:p>
        </p:txBody>
      </p:sp>
    </p:spTree>
    <p:extLst>
      <p:ext uri="{BB962C8B-B14F-4D97-AF65-F5344CB8AC3E}">
        <p14:creationId xmlns:p14="http://schemas.microsoft.com/office/powerpoint/2010/main" val="929146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VG 2017 Follow-up tasks (2 of 3)</a:t>
            </a:r>
          </a:p>
        </p:txBody>
      </p:sp>
      <p:sp>
        <p:nvSpPr>
          <p:cNvPr id="3" name="Content Placeholder 2"/>
          <p:cNvSpPr>
            <a:spLocks noGrp="1"/>
          </p:cNvSpPr>
          <p:nvPr>
            <p:ph idx="1"/>
          </p:nvPr>
        </p:nvSpPr>
        <p:spPr>
          <a:xfrm>
            <a:off x="638175" y="2413870"/>
            <a:ext cx="7886700" cy="2933869"/>
          </a:xfrm>
        </p:spPr>
        <p:txBody>
          <a:bodyPr/>
          <a:lstStyle/>
          <a:p>
            <a:pPr marL="0" indent="0">
              <a:buNone/>
            </a:pPr>
            <a:r>
              <a:rPr lang="en-CA" dirty="0"/>
              <a:t> </a:t>
            </a:r>
          </a:p>
        </p:txBody>
      </p:sp>
      <p:sp>
        <p:nvSpPr>
          <p:cNvPr id="14" name="Snip Single Corner Rectangle 13"/>
          <p:cNvSpPr/>
          <p:nvPr>
            <p:custDataLst>
              <p:tags r:id="rId1"/>
            </p:custDataLst>
          </p:nvPr>
        </p:nvSpPr>
        <p:spPr>
          <a:xfrm>
            <a:off x="628650" y="3338972"/>
            <a:ext cx="1441450" cy="669746"/>
          </a:xfrm>
          <a:prstGeom prst="snip1Rect">
            <a:avLst/>
          </a:prstGeom>
          <a:solidFill>
            <a:srgbClr val="428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cs typeface="Arial" pitchFamily="34" charset="0"/>
              </a:rPr>
              <a:t>Host Guide</a:t>
            </a:r>
          </a:p>
        </p:txBody>
      </p:sp>
      <p:sp>
        <p:nvSpPr>
          <p:cNvPr id="25" name="Rectangle 24"/>
          <p:cNvSpPr/>
          <p:nvPr/>
        </p:nvSpPr>
        <p:spPr>
          <a:xfrm>
            <a:off x="2212975" y="3338972"/>
            <a:ext cx="6321425" cy="669746"/>
          </a:xfrm>
          <a:prstGeom prst="rect">
            <a:avLst/>
          </a:prstGeom>
        </p:spPr>
        <p:txBody>
          <a:bodyPr wrap="square" anchor="ctr">
            <a:noAutofit/>
          </a:bodyPr>
          <a:lstStyle/>
          <a:p>
            <a:r>
              <a:rPr lang="en-US" sz="1600" dirty="0"/>
              <a:t>Produce a guide for host countries</a:t>
            </a:r>
          </a:p>
        </p:txBody>
      </p:sp>
      <p:sp>
        <p:nvSpPr>
          <p:cNvPr id="18" name="Snip Single Corner Rectangle 17"/>
          <p:cNvSpPr/>
          <p:nvPr>
            <p:custDataLst>
              <p:tags r:id="rId2"/>
            </p:custDataLst>
          </p:nvPr>
        </p:nvSpPr>
        <p:spPr>
          <a:xfrm>
            <a:off x="638176" y="2482531"/>
            <a:ext cx="1441450" cy="669746"/>
          </a:xfrm>
          <a:prstGeom prst="snip1Rect">
            <a:avLst/>
          </a:prstGeom>
          <a:solidFill>
            <a:srgbClr val="428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cs typeface="Arial" pitchFamily="34" charset="0"/>
              </a:rPr>
              <a:t>Future Agenda</a:t>
            </a:r>
          </a:p>
        </p:txBody>
      </p:sp>
      <p:sp>
        <p:nvSpPr>
          <p:cNvPr id="24" name="Rectangle 23"/>
          <p:cNvSpPr/>
          <p:nvPr/>
        </p:nvSpPr>
        <p:spPr>
          <a:xfrm>
            <a:off x="2203045" y="2482531"/>
            <a:ext cx="6617106" cy="669746"/>
          </a:xfrm>
          <a:prstGeom prst="rect">
            <a:avLst/>
          </a:prstGeom>
        </p:spPr>
        <p:txBody>
          <a:bodyPr wrap="square" anchor="ctr">
            <a:noAutofit/>
          </a:bodyPr>
          <a:lstStyle/>
          <a:p>
            <a:r>
              <a:rPr lang="en-US" sz="1600" dirty="0"/>
              <a:t>Continue to look for the most pressing issues for participants to maintain the relevance and usefulness of the work of the Group</a:t>
            </a:r>
          </a:p>
        </p:txBody>
      </p:sp>
      <p:sp>
        <p:nvSpPr>
          <p:cNvPr id="19" name="Snip Single Corner Rectangle 18"/>
          <p:cNvSpPr/>
          <p:nvPr>
            <p:custDataLst>
              <p:tags r:id="rId3"/>
            </p:custDataLst>
          </p:nvPr>
        </p:nvSpPr>
        <p:spPr>
          <a:xfrm>
            <a:off x="628650" y="4195413"/>
            <a:ext cx="1441450" cy="669746"/>
          </a:xfrm>
          <a:prstGeom prst="snip1Rect">
            <a:avLst/>
          </a:prstGeom>
          <a:solidFill>
            <a:srgbClr val="428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cs typeface="Arial" pitchFamily="34" charset="0"/>
              </a:rPr>
              <a:t>Standard Instructions</a:t>
            </a:r>
          </a:p>
        </p:txBody>
      </p:sp>
      <p:sp>
        <p:nvSpPr>
          <p:cNvPr id="23" name="Rectangle 22"/>
          <p:cNvSpPr/>
          <p:nvPr/>
        </p:nvSpPr>
        <p:spPr>
          <a:xfrm>
            <a:off x="2212975" y="4195413"/>
            <a:ext cx="6321425" cy="669746"/>
          </a:xfrm>
          <a:prstGeom prst="rect">
            <a:avLst/>
          </a:prstGeom>
        </p:spPr>
        <p:txBody>
          <a:bodyPr wrap="square" anchor="ctr">
            <a:noAutofit/>
          </a:bodyPr>
          <a:lstStyle/>
          <a:p>
            <a:r>
              <a:rPr lang="en-US" sz="1600" dirty="0"/>
              <a:t>Produce standardized instructions for session leaders, discussants, mini presentations, etc. and post on website</a:t>
            </a:r>
          </a:p>
        </p:txBody>
      </p:sp>
      <p:sp>
        <p:nvSpPr>
          <p:cNvPr id="20" name="Snip Single Corner Rectangle 19"/>
          <p:cNvSpPr/>
          <p:nvPr>
            <p:custDataLst>
              <p:tags r:id="rId4"/>
            </p:custDataLst>
          </p:nvPr>
        </p:nvSpPr>
        <p:spPr>
          <a:xfrm>
            <a:off x="638175" y="1626090"/>
            <a:ext cx="1441450" cy="669746"/>
          </a:xfrm>
          <a:prstGeom prst="snip1Rect">
            <a:avLst/>
          </a:prstGeom>
          <a:solidFill>
            <a:srgbClr val="428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cs typeface="Arial" pitchFamily="34" charset="0"/>
              </a:rPr>
              <a:t>Strategic Plan</a:t>
            </a:r>
          </a:p>
        </p:txBody>
      </p:sp>
      <p:sp>
        <p:nvSpPr>
          <p:cNvPr id="22" name="Rectangle 21"/>
          <p:cNvSpPr/>
          <p:nvPr/>
        </p:nvSpPr>
        <p:spPr>
          <a:xfrm>
            <a:off x="2222500" y="1626090"/>
            <a:ext cx="6321425" cy="669746"/>
          </a:xfrm>
          <a:prstGeom prst="rect">
            <a:avLst/>
          </a:prstGeom>
        </p:spPr>
        <p:txBody>
          <a:bodyPr wrap="square" anchor="ctr">
            <a:noAutofit/>
          </a:bodyPr>
          <a:lstStyle/>
          <a:p>
            <a:r>
              <a:rPr lang="en-US" sz="1600" dirty="0"/>
              <a:t>Further progress on Strategic Plan including work to develop a collaborative space for VG participants</a:t>
            </a:r>
          </a:p>
        </p:txBody>
      </p:sp>
    </p:spTree>
    <p:extLst>
      <p:ext uri="{BB962C8B-B14F-4D97-AF65-F5344CB8AC3E}">
        <p14:creationId xmlns:p14="http://schemas.microsoft.com/office/powerpoint/2010/main" val="3867187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VG 2017 Follow-up tasks (3 of 3)</a:t>
            </a:r>
          </a:p>
        </p:txBody>
      </p:sp>
      <p:sp>
        <p:nvSpPr>
          <p:cNvPr id="3" name="Content Placeholder 2"/>
          <p:cNvSpPr>
            <a:spLocks noGrp="1"/>
          </p:cNvSpPr>
          <p:nvPr>
            <p:ph idx="1"/>
          </p:nvPr>
        </p:nvSpPr>
        <p:spPr>
          <a:xfrm>
            <a:off x="638175" y="2413870"/>
            <a:ext cx="7886700" cy="2933869"/>
          </a:xfrm>
        </p:spPr>
        <p:txBody>
          <a:bodyPr/>
          <a:lstStyle/>
          <a:p>
            <a:pPr marL="0" indent="0">
              <a:buNone/>
            </a:pPr>
            <a:r>
              <a:rPr lang="en-CA" dirty="0"/>
              <a:t> </a:t>
            </a:r>
          </a:p>
        </p:txBody>
      </p:sp>
      <p:sp>
        <p:nvSpPr>
          <p:cNvPr id="14" name="Snip Single Corner Rectangle 13"/>
          <p:cNvSpPr/>
          <p:nvPr>
            <p:custDataLst>
              <p:tags r:id="rId1"/>
            </p:custDataLst>
          </p:nvPr>
        </p:nvSpPr>
        <p:spPr>
          <a:xfrm>
            <a:off x="628650" y="3338972"/>
            <a:ext cx="1441450" cy="669746"/>
          </a:xfrm>
          <a:prstGeom prst="snip1Rect">
            <a:avLst/>
          </a:prstGeom>
          <a:solidFill>
            <a:srgbClr val="428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cs typeface="Arial" pitchFamily="34" charset="0"/>
              </a:rPr>
              <a:t>Web / communications</a:t>
            </a:r>
          </a:p>
        </p:txBody>
      </p:sp>
      <p:sp>
        <p:nvSpPr>
          <p:cNvPr id="25" name="Rectangle 24"/>
          <p:cNvSpPr/>
          <p:nvPr/>
        </p:nvSpPr>
        <p:spPr>
          <a:xfrm>
            <a:off x="2212975" y="3338972"/>
            <a:ext cx="6321425" cy="669746"/>
          </a:xfrm>
          <a:prstGeom prst="rect">
            <a:avLst/>
          </a:prstGeom>
        </p:spPr>
        <p:txBody>
          <a:bodyPr wrap="square" anchor="ctr">
            <a:noAutofit/>
          </a:bodyPr>
          <a:lstStyle/>
          <a:p>
            <a:r>
              <a:rPr lang="en-US" sz="1600" dirty="0"/>
              <a:t>Continue development of new VG site and explore UNECE Wiki site for </a:t>
            </a:r>
            <a:r>
              <a:rPr lang="en-US" sz="1600" dirty="0" err="1"/>
              <a:t>Voorburg</a:t>
            </a:r>
            <a:r>
              <a:rPr lang="en-US" sz="1600" dirty="0"/>
              <a:t> Group collaboration between meetings.</a:t>
            </a:r>
          </a:p>
        </p:txBody>
      </p:sp>
      <p:sp>
        <p:nvSpPr>
          <p:cNvPr id="18" name="Snip Single Corner Rectangle 17"/>
          <p:cNvSpPr/>
          <p:nvPr>
            <p:custDataLst>
              <p:tags r:id="rId2"/>
            </p:custDataLst>
          </p:nvPr>
        </p:nvSpPr>
        <p:spPr>
          <a:xfrm>
            <a:off x="638176" y="2482531"/>
            <a:ext cx="1441450" cy="669746"/>
          </a:xfrm>
          <a:prstGeom prst="snip1Rect">
            <a:avLst/>
          </a:prstGeom>
          <a:solidFill>
            <a:srgbClr val="428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cs typeface="Arial" pitchFamily="34" charset="0"/>
              </a:rPr>
              <a:t>Update Glossary</a:t>
            </a:r>
          </a:p>
        </p:txBody>
      </p:sp>
      <p:sp>
        <p:nvSpPr>
          <p:cNvPr id="24" name="Rectangle 23"/>
          <p:cNvSpPr/>
          <p:nvPr/>
        </p:nvSpPr>
        <p:spPr>
          <a:xfrm>
            <a:off x="2203045" y="2482531"/>
            <a:ext cx="6617106" cy="669746"/>
          </a:xfrm>
          <a:prstGeom prst="rect">
            <a:avLst/>
          </a:prstGeom>
        </p:spPr>
        <p:txBody>
          <a:bodyPr wrap="square" anchor="ctr">
            <a:noAutofit/>
          </a:bodyPr>
          <a:lstStyle/>
          <a:p>
            <a:r>
              <a:rPr lang="en-US" sz="1600" dirty="0"/>
              <a:t>We need a volunteer to update the glossary with new terms introduced at this meeting (based on meeting notes). </a:t>
            </a:r>
          </a:p>
        </p:txBody>
      </p:sp>
      <p:sp>
        <p:nvSpPr>
          <p:cNvPr id="20" name="Snip Single Corner Rectangle 19"/>
          <p:cNvSpPr/>
          <p:nvPr>
            <p:custDataLst>
              <p:tags r:id="rId3"/>
            </p:custDataLst>
          </p:nvPr>
        </p:nvSpPr>
        <p:spPr>
          <a:xfrm>
            <a:off x="638175" y="1626090"/>
            <a:ext cx="1441450" cy="669746"/>
          </a:xfrm>
          <a:prstGeom prst="snip1Rect">
            <a:avLst/>
          </a:prstGeom>
          <a:solidFill>
            <a:srgbClr val="428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cs typeface="Arial" pitchFamily="34" charset="0"/>
              </a:rPr>
              <a:t>Finalize CDF</a:t>
            </a:r>
          </a:p>
        </p:txBody>
      </p:sp>
      <p:sp>
        <p:nvSpPr>
          <p:cNvPr id="22" name="Rectangle 21"/>
          <p:cNvSpPr/>
          <p:nvPr/>
        </p:nvSpPr>
        <p:spPr>
          <a:xfrm>
            <a:off x="2222500" y="1626090"/>
            <a:ext cx="6321425" cy="669746"/>
          </a:xfrm>
          <a:prstGeom prst="rect">
            <a:avLst/>
          </a:prstGeom>
        </p:spPr>
        <p:txBody>
          <a:bodyPr wrap="square" anchor="ctr">
            <a:noAutofit/>
          </a:bodyPr>
          <a:lstStyle/>
          <a:p>
            <a:r>
              <a:rPr lang="en-US" sz="1600" dirty="0"/>
              <a:t>Update CDF to incorporate feedback from this meeting. Provide instructions to support the framework.</a:t>
            </a:r>
          </a:p>
        </p:txBody>
      </p:sp>
    </p:spTree>
    <p:extLst>
      <p:ext uri="{BB962C8B-B14F-4D97-AF65-F5344CB8AC3E}">
        <p14:creationId xmlns:p14="http://schemas.microsoft.com/office/powerpoint/2010/main" val="1152513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Proposed Agenda</a:t>
            </a:r>
          </a:p>
        </p:txBody>
      </p:sp>
      <p:sp>
        <p:nvSpPr>
          <p:cNvPr id="11" name="Content Placeholder 10"/>
          <p:cNvSpPr>
            <a:spLocks noGrp="1"/>
          </p:cNvSpPr>
          <p:nvPr>
            <p:ph idx="1"/>
          </p:nvPr>
        </p:nvSpPr>
        <p:spPr/>
        <p:txBody>
          <a:bodyPr/>
          <a:lstStyle/>
          <a:p>
            <a:pPr marL="0" indent="0">
              <a:buNone/>
            </a:pPr>
            <a:r>
              <a:rPr lang="en-CA" dirty="0"/>
              <a:t> </a:t>
            </a:r>
          </a:p>
        </p:txBody>
      </p:sp>
      <p:sp>
        <p:nvSpPr>
          <p:cNvPr id="7" name="Rectangle 6"/>
          <p:cNvSpPr/>
          <p:nvPr>
            <p:custDataLst>
              <p:tags r:id="rId1"/>
            </p:custDataLst>
          </p:nvPr>
        </p:nvSpPr>
        <p:spPr>
          <a:xfrm>
            <a:off x="626852" y="1418576"/>
            <a:ext cx="571500" cy="571500"/>
          </a:xfrm>
          <a:prstGeom prst="rect">
            <a:avLst/>
          </a:prstGeom>
          <a:solidFill>
            <a:srgbClr val="4280D5"/>
          </a:solidFill>
          <a:ln w="19050">
            <a:solidFill>
              <a:srgbClr val="4280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1</a:t>
            </a:r>
          </a:p>
        </p:txBody>
      </p:sp>
      <p:sp>
        <p:nvSpPr>
          <p:cNvPr id="8" name="TextBox 7"/>
          <p:cNvSpPr txBox="1"/>
          <p:nvPr>
            <p:custDataLst>
              <p:tags r:id="rId2"/>
            </p:custDataLst>
          </p:nvPr>
        </p:nvSpPr>
        <p:spPr>
          <a:xfrm>
            <a:off x="1198352" y="1418576"/>
            <a:ext cx="7336047" cy="833305"/>
          </a:xfrm>
          <a:prstGeom prst="rect">
            <a:avLst/>
          </a:prstGeom>
          <a:noFill/>
          <a:ln w="19050">
            <a:solidFill>
              <a:srgbClr val="4280D5"/>
            </a:solidFill>
          </a:ln>
        </p:spPr>
        <p:txBody>
          <a:bodyPr wrap="none" rtlCol="0" anchor="t">
            <a:noAutofit/>
          </a:bodyPr>
          <a:lstStyle/>
          <a:p>
            <a:r>
              <a:rPr lang="en-CA" dirty="0">
                <a:solidFill>
                  <a:prstClr val="black">
                    <a:lumMod val="65000"/>
                    <a:lumOff val="35000"/>
                  </a:prstClr>
                </a:solidFill>
                <a:cs typeface="Arial" pitchFamily="34" charset="0"/>
              </a:rPr>
              <a:t>Sector Paper</a:t>
            </a:r>
          </a:p>
        </p:txBody>
      </p:sp>
      <p:sp>
        <p:nvSpPr>
          <p:cNvPr id="12" name="TextBox 11"/>
          <p:cNvSpPr txBox="1"/>
          <p:nvPr/>
        </p:nvSpPr>
        <p:spPr>
          <a:xfrm>
            <a:off x="1615856" y="1760646"/>
            <a:ext cx="6918541" cy="369332"/>
          </a:xfrm>
          <a:prstGeom prst="rect">
            <a:avLst/>
          </a:prstGeom>
          <a:noFill/>
        </p:spPr>
        <p:txBody>
          <a:bodyPr wrap="square" rtlCol="0">
            <a:spAutoFit/>
          </a:bodyPr>
          <a:lstStyle/>
          <a:p>
            <a:pPr marL="285750" indent="-285750">
              <a:buFont typeface="Arial" panose="020B0604020202020204" pitchFamily="34" charset="0"/>
              <a:buChar char="•"/>
            </a:pPr>
            <a:r>
              <a:rPr lang="en-CA" dirty="0"/>
              <a:t>Investment Banking 64.9</a:t>
            </a:r>
          </a:p>
        </p:txBody>
      </p:sp>
      <p:sp>
        <p:nvSpPr>
          <p:cNvPr id="14" name="Rectangle 13"/>
          <p:cNvSpPr/>
          <p:nvPr>
            <p:custDataLst>
              <p:tags r:id="rId3"/>
            </p:custDataLst>
          </p:nvPr>
        </p:nvSpPr>
        <p:spPr>
          <a:xfrm>
            <a:off x="626852" y="2491433"/>
            <a:ext cx="571500" cy="571500"/>
          </a:xfrm>
          <a:prstGeom prst="rect">
            <a:avLst/>
          </a:prstGeom>
          <a:solidFill>
            <a:srgbClr val="4280D5"/>
          </a:solidFill>
          <a:ln w="19050">
            <a:solidFill>
              <a:srgbClr val="4280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2</a:t>
            </a:r>
          </a:p>
        </p:txBody>
      </p:sp>
      <p:sp>
        <p:nvSpPr>
          <p:cNvPr id="15" name="TextBox 14"/>
          <p:cNvSpPr txBox="1"/>
          <p:nvPr>
            <p:custDataLst>
              <p:tags r:id="rId4"/>
            </p:custDataLst>
          </p:nvPr>
        </p:nvSpPr>
        <p:spPr>
          <a:xfrm>
            <a:off x="1198352" y="2491433"/>
            <a:ext cx="7336047" cy="926683"/>
          </a:xfrm>
          <a:prstGeom prst="rect">
            <a:avLst/>
          </a:prstGeom>
          <a:noFill/>
          <a:ln w="19050">
            <a:solidFill>
              <a:srgbClr val="4280D5"/>
            </a:solidFill>
          </a:ln>
        </p:spPr>
        <p:txBody>
          <a:bodyPr wrap="none" rtlCol="0" anchor="t">
            <a:noAutofit/>
          </a:bodyPr>
          <a:lstStyle/>
          <a:p>
            <a:r>
              <a:rPr lang="en-US" dirty="0">
                <a:solidFill>
                  <a:prstClr val="black">
                    <a:lumMod val="65000"/>
                    <a:lumOff val="35000"/>
                  </a:prstClr>
                </a:solidFill>
                <a:cs typeface="Arial" pitchFamily="34" charset="0"/>
              </a:rPr>
              <a:t>Revisited Sector Paper</a:t>
            </a:r>
          </a:p>
        </p:txBody>
      </p:sp>
      <p:sp>
        <p:nvSpPr>
          <p:cNvPr id="3" name="TextBox 2"/>
          <p:cNvSpPr txBox="1"/>
          <p:nvPr/>
        </p:nvSpPr>
        <p:spPr>
          <a:xfrm>
            <a:off x="1615856" y="2753651"/>
            <a:ext cx="6663848" cy="923330"/>
          </a:xfrm>
          <a:prstGeom prst="rect">
            <a:avLst/>
          </a:prstGeom>
          <a:noFill/>
        </p:spPr>
        <p:txBody>
          <a:bodyPr wrap="square" rtlCol="0">
            <a:spAutoFit/>
          </a:bodyPr>
          <a:lstStyle/>
          <a:p>
            <a:pPr marL="285750" indent="-285750">
              <a:buFont typeface="Arial" panose="020B0604020202020204" pitchFamily="34" charset="0"/>
              <a:buChar char="•"/>
            </a:pPr>
            <a:r>
              <a:rPr lang="en-CA" dirty="0"/>
              <a:t>Telecommunications</a:t>
            </a:r>
          </a:p>
          <a:p>
            <a:pPr marL="285750" indent="-285750">
              <a:buFont typeface="Arial" panose="020B0604020202020204" pitchFamily="34" charset="0"/>
              <a:buChar char="•"/>
            </a:pPr>
            <a:r>
              <a:rPr lang="en-CA" dirty="0"/>
              <a:t>Architects and Engineering Services</a:t>
            </a:r>
          </a:p>
          <a:p>
            <a:pPr marL="285750" indent="-285750">
              <a:buFont typeface="Arial" panose="020B0604020202020204" pitchFamily="34" charset="0"/>
              <a:buChar char="•"/>
            </a:pPr>
            <a:endParaRPr lang="en-CA" dirty="0"/>
          </a:p>
        </p:txBody>
      </p:sp>
      <p:sp>
        <p:nvSpPr>
          <p:cNvPr id="16" name="Rectangle 15"/>
          <p:cNvSpPr/>
          <p:nvPr>
            <p:custDataLst>
              <p:tags r:id="rId5"/>
            </p:custDataLst>
          </p:nvPr>
        </p:nvSpPr>
        <p:spPr>
          <a:xfrm>
            <a:off x="607803" y="3676982"/>
            <a:ext cx="571500" cy="571500"/>
          </a:xfrm>
          <a:prstGeom prst="rect">
            <a:avLst/>
          </a:prstGeom>
          <a:solidFill>
            <a:srgbClr val="4280D5"/>
          </a:solidFill>
          <a:ln w="19050">
            <a:solidFill>
              <a:srgbClr val="4280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3</a:t>
            </a:r>
          </a:p>
        </p:txBody>
      </p:sp>
      <p:sp>
        <p:nvSpPr>
          <p:cNvPr id="17" name="TextBox 16"/>
          <p:cNvSpPr txBox="1"/>
          <p:nvPr>
            <p:custDataLst>
              <p:tags r:id="rId6"/>
            </p:custDataLst>
          </p:nvPr>
        </p:nvSpPr>
        <p:spPr>
          <a:xfrm>
            <a:off x="1179303" y="3676981"/>
            <a:ext cx="7336047" cy="1316019"/>
          </a:xfrm>
          <a:prstGeom prst="rect">
            <a:avLst/>
          </a:prstGeom>
          <a:noFill/>
          <a:ln w="19050">
            <a:solidFill>
              <a:srgbClr val="4280D5"/>
            </a:solidFill>
          </a:ln>
        </p:spPr>
        <p:txBody>
          <a:bodyPr wrap="none" rtlCol="0" anchor="t">
            <a:noAutofit/>
          </a:bodyPr>
          <a:lstStyle/>
          <a:p>
            <a:r>
              <a:rPr lang="en-US" dirty="0">
                <a:solidFill>
                  <a:prstClr val="black">
                    <a:lumMod val="65000"/>
                    <a:lumOff val="35000"/>
                  </a:prstClr>
                </a:solidFill>
                <a:cs typeface="Arial" pitchFamily="34" charset="0"/>
              </a:rPr>
              <a:t>Issue Paper</a:t>
            </a:r>
          </a:p>
        </p:txBody>
      </p:sp>
      <p:sp>
        <p:nvSpPr>
          <p:cNvPr id="13" name="TextBox 12"/>
          <p:cNvSpPr txBox="1"/>
          <p:nvPr/>
        </p:nvSpPr>
        <p:spPr>
          <a:xfrm>
            <a:off x="1615856" y="3938495"/>
            <a:ext cx="6663848" cy="1754326"/>
          </a:xfrm>
          <a:prstGeom prst="rect">
            <a:avLst/>
          </a:prstGeom>
          <a:noFill/>
        </p:spPr>
        <p:txBody>
          <a:bodyPr wrap="square" rtlCol="0">
            <a:spAutoFit/>
          </a:bodyPr>
          <a:lstStyle/>
          <a:p>
            <a:pPr marL="285750" indent="-285750">
              <a:buFont typeface="Arial" panose="020B0604020202020204" pitchFamily="34" charset="0"/>
              <a:buChar char="•"/>
            </a:pPr>
            <a:r>
              <a:rPr lang="en-CA" dirty="0"/>
              <a:t>E-commerce</a:t>
            </a:r>
          </a:p>
          <a:p>
            <a:pPr marL="285750" indent="-285750">
              <a:buFont typeface="Arial" panose="020B0604020202020204" pitchFamily="34" charset="0"/>
              <a:buChar char="•"/>
            </a:pPr>
            <a:r>
              <a:rPr lang="en-US" dirty="0"/>
              <a:t>Motion picture, video and television </a:t>
            </a:r>
            <a:r>
              <a:rPr lang="en-US" dirty="0" err="1"/>
              <a:t>programme</a:t>
            </a:r>
            <a:r>
              <a:rPr lang="en-US" dirty="0"/>
              <a:t> production, sound recording and music publishing activities</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2319135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Proposed Agenda (2 of 3)</a:t>
            </a:r>
          </a:p>
        </p:txBody>
      </p:sp>
      <p:sp>
        <p:nvSpPr>
          <p:cNvPr id="11" name="Content Placeholder 10"/>
          <p:cNvSpPr>
            <a:spLocks noGrp="1"/>
          </p:cNvSpPr>
          <p:nvPr>
            <p:ph idx="1"/>
          </p:nvPr>
        </p:nvSpPr>
        <p:spPr>
          <a:xfrm>
            <a:off x="1174564" y="1825625"/>
            <a:ext cx="7886700" cy="4351338"/>
          </a:xfrm>
        </p:spPr>
        <p:txBody>
          <a:bodyPr/>
          <a:lstStyle/>
          <a:p>
            <a:pPr marL="0" indent="0">
              <a:buNone/>
            </a:pPr>
            <a:r>
              <a:rPr lang="en-CA" dirty="0"/>
              <a:t> </a:t>
            </a:r>
          </a:p>
        </p:txBody>
      </p:sp>
      <p:sp>
        <p:nvSpPr>
          <p:cNvPr id="7" name="Rectangle 6"/>
          <p:cNvSpPr/>
          <p:nvPr>
            <p:custDataLst>
              <p:tags r:id="rId1"/>
            </p:custDataLst>
          </p:nvPr>
        </p:nvSpPr>
        <p:spPr>
          <a:xfrm>
            <a:off x="1172766" y="1418576"/>
            <a:ext cx="571500" cy="571500"/>
          </a:xfrm>
          <a:prstGeom prst="rect">
            <a:avLst/>
          </a:prstGeom>
          <a:solidFill>
            <a:srgbClr val="4280D5"/>
          </a:solidFill>
          <a:ln w="19050">
            <a:solidFill>
              <a:srgbClr val="4280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4</a:t>
            </a:r>
          </a:p>
        </p:txBody>
      </p:sp>
      <p:sp>
        <p:nvSpPr>
          <p:cNvPr id="8" name="TextBox 7"/>
          <p:cNvSpPr txBox="1"/>
          <p:nvPr>
            <p:custDataLst>
              <p:tags r:id="rId2"/>
            </p:custDataLst>
          </p:nvPr>
        </p:nvSpPr>
        <p:spPr>
          <a:xfrm>
            <a:off x="1744266" y="1418576"/>
            <a:ext cx="7316998" cy="1005445"/>
          </a:xfrm>
          <a:prstGeom prst="rect">
            <a:avLst/>
          </a:prstGeom>
          <a:noFill/>
          <a:ln w="19050">
            <a:solidFill>
              <a:srgbClr val="4280D5"/>
            </a:solidFill>
          </a:ln>
        </p:spPr>
        <p:txBody>
          <a:bodyPr wrap="none" rtlCol="0" anchor="t">
            <a:noAutofit/>
          </a:bodyPr>
          <a:lstStyle/>
          <a:p>
            <a:r>
              <a:rPr lang="en-CA" dirty="0">
                <a:solidFill>
                  <a:prstClr val="black">
                    <a:lumMod val="65000"/>
                    <a:lumOff val="35000"/>
                  </a:prstClr>
                </a:solidFill>
                <a:cs typeface="Arial" pitchFamily="34" charset="0"/>
              </a:rPr>
              <a:t>Industry Paper</a:t>
            </a:r>
          </a:p>
        </p:txBody>
      </p:sp>
      <p:sp>
        <p:nvSpPr>
          <p:cNvPr id="12" name="TextBox 11"/>
          <p:cNvSpPr txBox="1"/>
          <p:nvPr/>
        </p:nvSpPr>
        <p:spPr>
          <a:xfrm>
            <a:off x="2161770" y="1760646"/>
            <a:ext cx="6900576" cy="646331"/>
          </a:xfrm>
          <a:prstGeom prst="rect">
            <a:avLst/>
          </a:prstGeom>
          <a:noFill/>
        </p:spPr>
        <p:txBody>
          <a:bodyPr wrap="square" rtlCol="0">
            <a:spAutoFit/>
          </a:bodyPr>
          <a:lstStyle/>
          <a:p>
            <a:pPr marL="285750" indent="-285750">
              <a:buFont typeface="Arial" panose="020B0604020202020204" pitchFamily="34" charset="0"/>
              <a:buChar char="•"/>
            </a:pPr>
            <a:r>
              <a:rPr lang="en-CA" dirty="0"/>
              <a:t>63.11  Data processing, hosting and related activities (cloud computing)</a:t>
            </a:r>
          </a:p>
        </p:txBody>
      </p:sp>
      <p:sp>
        <p:nvSpPr>
          <p:cNvPr id="14" name="Rectangle 13"/>
          <p:cNvSpPr/>
          <p:nvPr>
            <p:custDataLst>
              <p:tags r:id="rId3"/>
            </p:custDataLst>
          </p:nvPr>
        </p:nvSpPr>
        <p:spPr>
          <a:xfrm>
            <a:off x="1172766" y="2518727"/>
            <a:ext cx="571500" cy="571500"/>
          </a:xfrm>
          <a:prstGeom prst="rect">
            <a:avLst/>
          </a:prstGeom>
          <a:solidFill>
            <a:srgbClr val="4280D5"/>
          </a:solidFill>
          <a:ln w="19050">
            <a:solidFill>
              <a:srgbClr val="4280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5</a:t>
            </a:r>
          </a:p>
        </p:txBody>
      </p:sp>
      <p:sp>
        <p:nvSpPr>
          <p:cNvPr id="15" name="TextBox 14"/>
          <p:cNvSpPr txBox="1"/>
          <p:nvPr>
            <p:custDataLst>
              <p:tags r:id="rId4"/>
            </p:custDataLst>
          </p:nvPr>
        </p:nvSpPr>
        <p:spPr>
          <a:xfrm>
            <a:off x="1744266" y="2518727"/>
            <a:ext cx="7316998" cy="1456273"/>
          </a:xfrm>
          <a:prstGeom prst="rect">
            <a:avLst/>
          </a:prstGeom>
          <a:noFill/>
          <a:ln w="19050">
            <a:solidFill>
              <a:srgbClr val="4280D5"/>
            </a:solidFill>
          </a:ln>
        </p:spPr>
        <p:txBody>
          <a:bodyPr wrap="none" rtlCol="0" anchor="t">
            <a:noAutofit/>
          </a:bodyPr>
          <a:lstStyle/>
          <a:p>
            <a:r>
              <a:rPr lang="en-US" dirty="0">
                <a:solidFill>
                  <a:prstClr val="black">
                    <a:lumMod val="65000"/>
                    <a:lumOff val="35000"/>
                  </a:prstClr>
                </a:solidFill>
                <a:cs typeface="Arial" pitchFamily="34" charset="0"/>
              </a:rPr>
              <a:t>Cross-cutting issues</a:t>
            </a:r>
          </a:p>
        </p:txBody>
      </p:sp>
      <p:sp>
        <p:nvSpPr>
          <p:cNvPr id="3" name="TextBox 2"/>
          <p:cNvSpPr txBox="1"/>
          <p:nvPr/>
        </p:nvSpPr>
        <p:spPr>
          <a:xfrm>
            <a:off x="2161769" y="2780945"/>
            <a:ext cx="6646545" cy="1477328"/>
          </a:xfrm>
          <a:prstGeom prst="rect">
            <a:avLst/>
          </a:prstGeom>
          <a:noFill/>
        </p:spPr>
        <p:txBody>
          <a:bodyPr wrap="square" rtlCol="0">
            <a:spAutoFit/>
          </a:bodyPr>
          <a:lstStyle/>
          <a:p>
            <a:pPr marL="285750" indent="-285750">
              <a:buFont typeface="Arial" panose="020B0604020202020204" pitchFamily="34" charset="0"/>
              <a:buChar char="•"/>
            </a:pPr>
            <a:r>
              <a:rPr lang="en-US" dirty="0"/>
              <a:t>Intermediaries in the provision of services</a:t>
            </a:r>
          </a:p>
          <a:p>
            <a:pPr marL="285750" indent="-285750">
              <a:buFont typeface="Arial" panose="020B0604020202020204" pitchFamily="34" charset="0"/>
              <a:buChar char="•"/>
            </a:pPr>
            <a:r>
              <a:rPr lang="en-CA" dirty="0"/>
              <a:t>Practical aspects of profiling and collecting data on large complex enterprises</a:t>
            </a:r>
          </a:p>
          <a:p>
            <a:pPr marL="285750" indent="-285750">
              <a:buFont typeface="Arial" panose="020B0604020202020204" pitchFamily="34" charset="0"/>
              <a:buChar char="•"/>
            </a:pPr>
            <a:r>
              <a:rPr lang="en-CA" dirty="0"/>
              <a:t>Modern methods (demos)</a:t>
            </a:r>
          </a:p>
          <a:p>
            <a:pPr marL="285750" indent="-285750">
              <a:buFont typeface="Arial" panose="020B0604020202020204" pitchFamily="34" charset="0"/>
              <a:buChar char="•"/>
            </a:pPr>
            <a:endParaRPr lang="en-CA" dirty="0"/>
          </a:p>
        </p:txBody>
      </p:sp>
      <p:sp>
        <p:nvSpPr>
          <p:cNvPr id="16" name="Rectangle 15"/>
          <p:cNvSpPr/>
          <p:nvPr>
            <p:custDataLst>
              <p:tags r:id="rId5"/>
            </p:custDataLst>
          </p:nvPr>
        </p:nvSpPr>
        <p:spPr>
          <a:xfrm>
            <a:off x="1153717" y="5024558"/>
            <a:ext cx="571500" cy="571500"/>
          </a:xfrm>
          <a:prstGeom prst="rect">
            <a:avLst/>
          </a:prstGeom>
          <a:solidFill>
            <a:srgbClr val="4280D5"/>
          </a:solidFill>
          <a:ln w="19050">
            <a:solidFill>
              <a:srgbClr val="4280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7</a:t>
            </a:r>
          </a:p>
        </p:txBody>
      </p:sp>
      <p:sp>
        <p:nvSpPr>
          <p:cNvPr id="17" name="TextBox 16"/>
          <p:cNvSpPr txBox="1"/>
          <p:nvPr>
            <p:custDataLst>
              <p:tags r:id="rId6"/>
            </p:custDataLst>
          </p:nvPr>
        </p:nvSpPr>
        <p:spPr>
          <a:xfrm>
            <a:off x="1725217" y="5024558"/>
            <a:ext cx="7316998" cy="860146"/>
          </a:xfrm>
          <a:prstGeom prst="rect">
            <a:avLst/>
          </a:prstGeom>
          <a:noFill/>
          <a:ln w="19050">
            <a:solidFill>
              <a:srgbClr val="4280D5"/>
            </a:solidFill>
          </a:ln>
        </p:spPr>
        <p:txBody>
          <a:bodyPr wrap="none" rtlCol="0" anchor="t">
            <a:noAutofit/>
          </a:bodyPr>
          <a:lstStyle/>
          <a:p>
            <a:r>
              <a:rPr lang="en-US" dirty="0">
                <a:solidFill>
                  <a:prstClr val="black">
                    <a:lumMod val="65000"/>
                    <a:lumOff val="35000"/>
                  </a:prstClr>
                </a:solidFill>
                <a:cs typeface="Arial" pitchFamily="34" charset="0"/>
              </a:rPr>
              <a:t>Globalization</a:t>
            </a:r>
          </a:p>
        </p:txBody>
      </p:sp>
      <p:sp>
        <p:nvSpPr>
          <p:cNvPr id="13" name="TextBox 12"/>
          <p:cNvSpPr txBox="1"/>
          <p:nvPr/>
        </p:nvSpPr>
        <p:spPr>
          <a:xfrm>
            <a:off x="2161769" y="5286071"/>
            <a:ext cx="6646545" cy="646331"/>
          </a:xfrm>
          <a:prstGeom prst="rect">
            <a:avLst/>
          </a:prstGeom>
          <a:noFill/>
        </p:spPr>
        <p:txBody>
          <a:bodyPr wrap="square" rtlCol="0">
            <a:spAutoFit/>
          </a:bodyPr>
          <a:lstStyle/>
          <a:p>
            <a:pPr marL="285750" indent="-285750">
              <a:buFont typeface="Arial" panose="020B0604020202020204" pitchFamily="34" charset="0"/>
              <a:buChar char="•"/>
            </a:pPr>
            <a:r>
              <a:rPr lang="en-CA" dirty="0"/>
              <a:t>Export of services – output and prices</a:t>
            </a:r>
          </a:p>
          <a:p>
            <a:pPr marL="285750" indent="-285750">
              <a:buFont typeface="Arial" panose="020B0604020202020204" pitchFamily="34" charset="0"/>
              <a:buChar char="•"/>
            </a:pPr>
            <a:endParaRPr lang="en-CA" dirty="0"/>
          </a:p>
        </p:txBody>
      </p:sp>
      <p:sp>
        <p:nvSpPr>
          <p:cNvPr id="18" name="Rectangle 17"/>
          <p:cNvSpPr/>
          <p:nvPr>
            <p:custDataLst>
              <p:tags r:id="rId7"/>
            </p:custDataLst>
          </p:nvPr>
        </p:nvSpPr>
        <p:spPr>
          <a:xfrm>
            <a:off x="1153717" y="4069706"/>
            <a:ext cx="571500" cy="571500"/>
          </a:xfrm>
          <a:prstGeom prst="rect">
            <a:avLst/>
          </a:prstGeom>
          <a:solidFill>
            <a:srgbClr val="4280D5"/>
          </a:solidFill>
          <a:ln w="19050">
            <a:solidFill>
              <a:srgbClr val="4280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6</a:t>
            </a:r>
          </a:p>
        </p:txBody>
      </p:sp>
      <p:sp>
        <p:nvSpPr>
          <p:cNvPr id="19" name="TextBox 18"/>
          <p:cNvSpPr txBox="1"/>
          <p:nvPr>
            <p:custDataLst>
              <p:tags r:id="rId8"/>
            </p:custDataLst>
          </p:nvPr>
        </p:nvSpPr>
        <p:spPr>
          <a:xfrm>
            <a:off x="1725217" y="4069706"/>
            <a:ext cx="7316998" cy="860146"/>
          </a:xfrm>
          <a:prstGeom prst="rect">
            <a:avLst/>
          </a:prstGeom>
          <a:noFill/>
          <a:ln w="19050">
            <a:solidFill>
              <a:srgbClr val="4280D5"/>
            </a:solidFill>
          </a:ln>
        </p:spPr>
        <p:txBody>
          <a:bodyPr wrap="none" rtlCol="0" anchor="t">
            <a:noAutofit/>
          </a:bodyPr>
          <a:lstStyle/>
          <a:p>
            <a:r>
              <a:rPr lang="en-US" dirty="0">
                <a:solidFill>
                  <a:prstClr val="black">
                    <a:lumMod val="65000"/>
                    <a:lumOff val="35000"/>
                  </a:prstClr>
                </a:solidFill>
                <a:cs typeface="Arial" pitchFamily="34" charset="0"/>
              </a:rPr>
              <a:t>Digital Economy</a:t>
            </a:r>
          </a:p>
        </p:txBody>
      </p:sp>
      <p:sp>
        <p:nvSpPr>
          <p:cNvPr id="20" name="TextBox 19"/>
          <p:cNvSpPr txBox="1"/>
          <p:nvPr/>
        </p:nvSpPr>
        <p:spPr>
          <a:xfrm>
            <a:off x="2161769" y="4331219"/>
            <a:ext cx="6646545" cy="646331"/>
          </a:xfrm>
          <a:prstGeom prst="rect">
            <a:avLst/>
          </a:prstGeom>
          <a:noFill/>
        </p:spPr>
        <p:txBody>
          <a:bodyPr wrap="square" rtlCol="0">
            <a:spAutoFit/>
          </a:bodyPr>
          <a:lstStyle/>
          <a:p>
            <a:pPr marL="285750" indent="-285750">
              <a:buFont typeface="Arial" panose="020B0604020202020204" pitchFamily="34" charset="0"/>
              <a:buChar char="•"/>
            </a:pPr>
            <a:r>
              <a:rPr lang="en-CA" dirty="0"/>
              <a:t>Quality adjustment methods </a:t>
            </a:r>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42446198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2418859|-7487713|-3590342|-8882056|-11579569|Statistics Canada&quot;,&quot;Id&quot;:&quot;59f21dbf3744321b10084705&quot;,&quot;SmartGridHorizontal&quot;:0,&quot;LinkedExcelSources&quot;:{},&quot;LinkedProjectSources&quot;:{},&quot;FlowConfig&quot;:{&quot;Canvas&quot;:{&quot;Slide&quot;:1,&quot;Width&quot;:960,&quot;Height&quot;:720},&quot;Timeline&quot;:{&quot;Actions&quot;:[]}},&quot;LinkedSlideMergeSources&quot;:{}}"/>
</p:tagLst>
</file>

<file path=ppt/tags/tag1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19.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21.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2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23.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2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25.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2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27.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2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29.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3.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3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1.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3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3.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3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5.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3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7.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3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3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5.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6.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1155</TotalTime>
  <Words>1852</Words>
  <Application>Microsoft Office PowerPoint</Application>
  <PresentationFormat>Skjermfremvisning (4:3)</PresentationFormat>
  <Paragraphs>286</Paragraphs>
  <Slides>28</Slides>
  <Notes>4</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28</vt:i4>
      </vt:variant>
    </vt:vector>
  </HeadingPairs>
  <TitlesOfParts>
    <vt:vector size="33" baseType="lpstr">
      <vt:lpstr>Arial</vt:lpstr>
      <vt:lpstr>Calibri</vt:lpstr>
      <vt:lpstr>Calibri Light</vt:lpstr>
      <vt:lpstr>Wingdings</vt:lpstr>
      <vt:lpstr>Office Theme</vt:lpstr>
      <vt:lpstr>Next meeting</vt:lpstr>
      <vt:lpstr>Overview</vt:lpstr>
      <vt:lpstr>Proposed VG Bureau Effective at end of VG 2017</vt:lpstr>
      <vt:lpstr>Voorburg Group Bureau</vt:lpstr>
      <vt:lpstr>VG 2017 Follow-up tasks</vt:lpstr>
      <vt:lpstr>VG 2017 Follow-up tasks (2 of 3)</vt:lpstr>
      <vt:lpstr>VG 2017 Follow-up tasks (3 of 3)</vt:lpstr>
      <vt:lpstr>Proposed Agenda</vt:lpstr>
      <vt:lpstr>Proposed Agenda (2 of 3)</vt:lpstr>
      <vt:lpstr>Proposed Agenda (3 of 3)</vt:lpstr>
      <vt:lpstr>Description of tasks</vt:lpstr>
      <vt:lpstr>Types of papers</vt:lpstr>
      <vt:lpstr>Contributions in other formats</vt:lpstr>
      <vt:lpstr>Assignment of work – Sector papers</vt:lpstr>
      <vt:lpstr>Assignment of work – Revisited sector papers</vt:lpstr>
      <vt:lpstr>Assignment of work – Issue papers</vt:lpstr>
      <vt:lpstr>Assignment of work – Industry Data processing, hosting and related activities 63.11 (cloud computing) Paper and Presentation </vt:lpstr>
      <vt:lpstr>Assignment - Cross-cutting issue Intermediaries in the provision of services -  Paper and presentation</vt:lpstr>
      <vt:lpstr>Assignment - Cross-cutting issue Quality adjustment methods in a digital economy - Paper and presentation followed by small group discussions</vt:lpstr>
      <vt:lpstr>Assignment – Cross cutting issue Export of services - Paper and Presentation </vt:lpstr>
      <vt:lpstr>Assignment - Cross-cutting issue Practical aspects of profiling and collecting data on large complex enterprises - Paper and poster</vt:lpstr>
      <vt:lpstr>Assignment - Cross-cutting issue Modern methods - Demonstration</vt:lpstr>
      <vt:lpstr>Assignment of work – Task Forces</vt:lpstr>
      <vt:lpstr>Assignment of work – Task Forces (2 of 2)</vt:lpstr>
      <vt:lpstr>Coffee Break</vt:lpstr>
      <vt:lpstr>PowerPoint-presentasjon</vt:lpstr>
      <vt:lpstr>Thank you!!!!!!</vt:lpstr>
      <vt:lpstr>Thank you!!!!!!</vt:lpstr>
    </vt:vector>
  </TitlesOfParts>
  <Company>StatCan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Garneau, Mary Beth - PPD/DPP</dc:creator>
  <cp:lastModifiedBy>Kalko, Jakob</cp:lastModifiedBy>
  <cp:revision>100</cp:revision>
  <dcterms:created xsi:type="dcterms:W3CDTF">2017-09-29T17:46:02Z</dcterms:created>
  <dcterms:modified xsi:type="dcterms:W3CDTF">2017-10-27T03:27:13Z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660359759</vt:i4>
  </property>
  <property fmtid="{D5CDD505-2E9C-101B-9397-08002B2CF9AE}" pid="3" name="_NewReviewCycle">
    <vt:lpwstr/>
  </property>
  <property fmtid="{D5CDD505-2E9C-101B-9397-08002B2CF9AE}" pid="4" name="_EmailSubject">
    <vt:lpwstr>slides</vt:lpwstr>
  </property>
  <property fmtid="{D5CDD505-2E9C-101B-9397-08002B2CF9AE}" pid="5" name="_AuthorEmail">
    <vt:lpwstr>marybeth.garneau@canada.ca</vt:lpwstr>
  </property>
  <property fmtid="{D5CDD505-2E9C-101B-9397-08002B2CF9AE}" pid="6" name="_AuthorEmailDisplayName">
    <vt:lpwstr>Garneau, Mary Beth (STATCAN)</vt:lpwstr>
  </property>
</Properties>
</file>